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1.jpg" ContentType="image/jpg"/>
  <Override PartName="/ppt/media/image4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8" r:id="rId3"/>
    <p:sldId id="259" r:id="rId4"/>
    <p:sldId id="287" r:id="rId5"/>
    <p:sldId id="273" r:id="rId6"/>
    <p:sldId id="265" r:id="rId7"/>
    <p:sldId id="301" r:id="rId8"/>
    <p:sldId id="275" r:id="rId9"/>
    <p:sldId id="284" r:id="rId10"/>
    <p:sldId id="278" r:id="rId11"/>
    <p:sldId id="289" r:id="rId12"/>
    <p:sldId id="303" r:id="rId13"/>
    <p:sldId id="288" r:id="rId14"/>
    <p:sldId id="312" r:id="rId15"/>
    <p:sldId id="276" r:id="rId16"/>
    <p:sldId id="302" r:id="rId17"/>
    <p:sldId id="304" r:id="rId18"/>
    <p:sldId id="277" r:id="rId19"/>
    <p:sldId id="286" r:id="rId20"/>
    <p:sldId id="282" r:id="rId21"/>
    <p:sldId id="283" r:id="rId22"/>
    <p:sldId id="279" r:id="rId23"/>
    <p:sldId id="280" r:id="rId24"/>
    <p:sldId id="300" r:id="rId25"/>
    <p:sldId id="296" r:id="rId26"/>
    <p:sldId id="290" r:id="rId27"/>
    <p:sldId id="298" r:id="rId28"/>
    <p:sldId id="299" r:id="rId29"/>
    <p:sldId id="311" r:id="rId30"/>
    <p:sldId id="26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787"/>
    <a:srgbClr val="F29208"/>
    <a:srgbClr val="92B4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82" d="100"/>
          <a:sy n="82" d="100"/>
        </p:scale>
        <p:origin x="720" y="96"/>
      </p:cViewPr>
      <p:guideLst>
        <p:guide orient="horz" pos="2160"/>
        <p:guide pos="3840"/>
      </p:guideLst>
    </p:cSldViewPr>
  </p:slideViewPr>
  <p:notesTextViewPr>
    <p:cViewPr>
      <p:scale>
        <a:sx n="1" d="1"/>
        <a:sy n="1" d="1"/>
      </p:scale>
      <p:origin x="0" y="0"/>
    </p:cViewPr>
  </p:notesTextViewPr>
  <p:sorterViewPr>
    <p:cViewPr>
      <p:scale>
        <a:sx n="120" d="100"/>
        <a:sy n="120" d="100"/>
      </p:scale>
      <p:origin x="0" y="-125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5942AE-1D79-194D-1BC9-2EB957E95B7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7A8B433-D5CE-FFEB-8C8A-5AC20802B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94241C-FF6F-FD89-7529-FC6347B803F0}"/>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5" name="Segnaposto piè di pagina 4">
            <a:extLst>
              <a:ext uri="{FF2B5EF4-FFF2-40B4-BE49-F238E27FC236}">
                <a16:creationId xmlns:a16="http://schemas.microsoft.com/office/drawing/2014/main" id="{761EE0CB-6F82-E1CE-5B5B-65F75E95A67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8F2509-DC2A-BE2E-8E99-A36AE6F2AAC2}"/>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4152914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D9A779-F08D-AFB7-E469-F481E57E421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8A4A9F7-87D0-DFB6-B75D-281FF1D8210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31B6132-E83F-9E0B-10F1-6051F2E7E2DB}"/>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5" name="Segnaposto piè di pagina 4">
            <a:extLst>
              <a:ext uri="{FF2B5EF4-FFF2-40B4-BE49-F238E27FC236}">
                <a16:creationId xmlns:a16="http://schemas.microsoft.com/office/drawing/2014/main" id="{B4AEE01F-4F41-2557-C8E6-830515BC62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18CB01-BEFE-DA50-6920-10153288F5F3}"/>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3480669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856BB1E-A622-6230-0CE8-D5BE74CB732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DA5E7F4-0F4B-BF24-EA5A-8E23F96E0AA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52F0F3-50E2-F963-3B7D-25D2A64DBFEE}"/>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5" name="Segnaposto piè di pagina 4">
            <a:extLst>
              <a:ext uri="{FF2B5EF4-FFF2-40B4-BE49-F238E27FC236}">
                <a16:creationId xmlns:a16="http://schemas.microsoft.com/office/drawing/2014/main" id="{A3ED72B1-9783-11E0-338C-99173B684A7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D993C67-0527-3427-A498-4C1AC38EAD51}"/>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3108208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06CF4-0008-7C68-A09D-928653E0261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BF6E8B2-3E95-5588-7EC9-A258896E775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CDE545E-9BAD-F528-C299-A54B9BCAE8DB}"/>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5" name="Segnaposto piè di pagina 4">
            <a:extLst>
              <a:ext uri="{FF2B5EF4-FFF2-40B4-BE49-F238E27FC236}">
                <a16:creationId xmlns:a16="http://schemas.microsoft.com/office/drawing/2014/main" id="{A63F77AE-171D-9B23-85CC-7B83D89695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8A6B2B-40B7-0F81-0258-C57917DAFF7A}"/>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148767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D32C84-6B37-E471-0C13-4F2BC192C32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59FCCAA-EE2B-DC60-7025-AC81DDBCE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BF7C452-03C4-F500-DFBF-B9CB57E9B619}"/>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5" name="Segnaposto piè di pagina 4">
            <a:extLst>
              <a:ext uri="{FF2B5EF4-FFF2-40B4-BE49-F238E27FC236}">
                <a16:creationId xmlns:a16="http://schemas.microsoft.com/office/drawing/2014/main" id="{0A064F0E-341B-F74F-AEB7-0D2AB6F5FA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18E6626-B7B0-B2D3-78AA-DEADCB915E41}"/>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95551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E634C1-0AA5-619D-F29B-69526AD281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A379163-B57B-73DF-0150-262AE262E0F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0C81EE3-73E2-0AA1-F742-0D282DD5865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9BFF20E-2918-C167-A0C2-58F779F98B2C}"/>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6" name="Segnaposto piè di pagina 5">
            <a:extLst>
              <a:ext uri="{FF2B5EF4-FFF2-40B4-BE49-F238E27FC236}">
                <a16:creationId xmlns:a16="http://schemas.microsoft.com/office/drawing/2014/main" id="{ABCF6777-5A2D-2EAF-BD90-226BA0EF9B8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2FFBC79-FED7-CD4B-F4C6-51FB6A340241}"/>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2548431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6EEC30-352E-7944-6A7D-AA8E384CB5E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AA3C1A3-D50F-4EB7-4D2C-0AA18EE53C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D52AE45-5A88-C2AA-97F9-FED41800B6A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B9A66D1-C0A0-BFED-7C3A-2CDBC577AD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4C94DA4-0033-443D-F733-EEE6F403C96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2819394-B907-8A7D-799F-E7DFB714364E}"/>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8" name="Segnaposto piè di pagina 7">
            <a:extLst>
              <a:ext uri="{FF2B5EF4-FFF2-40B4-BE49-F238E27FC236}">
                <a16:creationId xmlns:a16="http://schemas.microsoft.com/office/drawing/2014/main" id="{C80539E7-F1C8-4BB4-91E6-780D431CBF8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8BA7188-E5D0-2CF8-CD6C-48616EE22C70}"/>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2967264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DA484D-3BEC-B51C-435A-1341D40D166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B80BE3-9496-F0D7-FBB8-407D4C1A5507}"/>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4" name="Segnaposto piè di pagina 3">
            <a:extLst>
              <a:ext uri="{FF2B5EF4-FFF2-40B4-BE49-F238E27FC236}">
                <a16:creationId xmlns:a16="http://schemas.microsoft.com/office/drawing/2014/main" id="{5A6EE073-7CE3-A984-2832-241F23273B3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BC33FEF-66CE-4F8C-B13A-14BE758B3B35}"/>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175282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9A6DFA5-530C-6214-ABEE-D4DD8B70AEAC}"/>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3" name="Segnaposto piè di pagina 2">
            <a:extLst>
              <a:ext uri="{FF2B5EF4-FFF2-40B4-BE49-F238E27FC236}">
                <a16:creationId xmlns:a16="http://schemas.microsoft.com/office/drawing/2014/main" id="{9C68252F-CE81-E8BD-B975-B5CE7F04BCC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22AADF9-12FC-1891-7F55-292F3EFE4CBD}"/>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2693372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FD2D15-2AE1-6B56-A53C-CFEC2D088C1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C48FC6-F32F-FA22-A79E-0B681DB8A6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633C071-F76E-CCDB-644A-5826D5695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7D85ECC-7399-9143-CC3E-97AD991ABEF0}"/>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6" name="Segnaposto piè di pagina 5">
            <a:extLst>
              <a:ext uri="{FF2B5EF4-FFF2-40B4-BE49-F238E27FC236}">
                <a16:creationId xmlns:a16="http://schemas.microsoft.com/office/drawing/2014/main" id="{34D7214D-A486-61D7-3626-9F1C2FB4B97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665325-F7B2-3F56-750E-3429D0D2C5EF}"/>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416206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D419DF-3A33-EECC-3692-5BFE442F10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E03D2CC-EC19-E92B-FD73-948378917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8D2448A-09F0-0161-47C0-2604AAD56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756DB64-E9A9-E4F2-8B60-7FA6F363E51F}"/>
              </a:ext>
            </a:extLst>
          </p:cNvPr>
          <p:cNvSpPr>
            <a:spLocks noGrp="1"/>
          </p:cNvSpPr>
          <p:nvPr>
            <p:ph type="dt" sz="half" idx="10"/>
          </p:nvPr>
        </p:nvSpPr>
        <p:spPr/>
        <p:txBody>
          <a:bodyPr/>
          <a:lstStyle/>
          <a:p>
            <a:fld id="{1721E4CB-101B-48EA-AF6D-76E37888F433}" type="datetimeFigureOut">
              <a:rPr lang="it-IT" smtClean="0"/>
              <a:t>31/03/2024</a:t>
            </a:fld>
            <a:endParaRPr lang="it-IT"/>
          </a:p>
        </p:txBody>
      </p:sp>
      <p:sp>
        <p:nvSpPr>
          <p:cNvPr id="6" name="Segnaposto piè di pagina 5">
            <a:extLst>
              <a:ext uri="{FF2B5EF4-FFF2-40B4-BE49-F238E27FC236}">
                <a16:creationId xmlns:a16="http://schemas.microsoft.com/office/drawing/2014/main" id="{5F623262-2CD7-DC5C-C0DC-0E956D459FF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A9FBF91-5CDE-CCEE-0571-60482D1668EC}"/>
              </a:ext>
            </a:extLst>
          </p:cNvPr>
          <p:cNvSpPr>
            <a:spLocks noGrp="1"/>
          </p:cNvSpPr>
          <p:nvPr>
            <p:ph type="sldNum" sz="quarter" idx="12"/>
          </p:nvPr>
        </p:nvSpPr>
        <p:spPr/>
        <p:txBody>
          <a:bodyPr/>
          <a:lstStyle/>
          <a:p>
            <a:fld id="{247071F4-F499-4D30-98F5-0736BD6CAC48}" type="slidenum">
              <a:rPr lang="it-IT" smtClean="0"/>
              <a:t>‹N›</a:t>
            </a:fld>
            <a:endParaRPr lang="it-IT"/>
          </a:p>
        </p:txBody>
      </p:sp>
    </p:spTree>
    <p:extLst>
      <p:ext uri="{BB962C8B-B14F-4D97-AF65-F5344CB8AC3E}">
        <p14:creationId xmlns:p14="http://schemas.microsoft.com/office/powerpoint/2010/main" val="3592568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5166C33-D4B9-E924-C268-E9226E624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2209504-1C23-6C91-4DC7-F572F329DE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48AD79D-5567-0681-EDEE-F2772ED38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1E4CB-101B-48EA-AF6D-76E37888F433}" type="datetimeFigureOut">
              <a:rPr lang="it-IT" smtClean="0"/>
              <a:t>31/03/2024</a:t>
            </a:fld>
            <a:endParaRPr lang="it-IT"/>
          </a:p>
        </p:txBody>
      </p:sp>
      <p:sp>
        <p:nvSpPr>
          <p:cNvPr id="5" name="Segnaposto piè di pagina 4">
            <a:extLst>
              <a:ext uri="{FF2B5EF4-FFF2-40B4-BE49-F238E27FC236}">
                <a16:creationId xmlns:a16="http://schemas.microsoft.com/office/drawing/2014/main" id="{4A42F83E-CA69-AC8A-E05A-F63B2E258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80D8235-E9BB-024D-087E-FF8E147923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071F4-F499-4D30-98F5-0736BD6CAC48}" type="slidenum">
              <a:rPr lang="it-IT" smtClean="0"/>
              <a:t>‹N›</a:t>
            </a:fld>
            <a:endParaRPr lang="it-IT"/>
          </a:p>
        </p:txBody>
      </p:sp>
    </p:spTree>
    <p:extLst>
      <p:ext uri="{BB962C8B-B14F-4D97-AF65-F5344CB8AC3E}">
        <p14:creationId xmlns:p14="http://schemas.microsoft.com/office/powerpoint/2010/main" val="12628045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www.iltrentinodeibambini.it/trentino-di-malga-formaggi-dalpeggi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s://www.visittrentino.info/it/guida/natura/laghi/lago-di-tenno_md_2264#collapseExampl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visittrentino.info/it/guida/natura/laghi/lago-di-tenno_md_2264#collapseExample" TargetMode="External"/><Relationship Id="rId5" Type="http://schemas.openxmlformats.org/officeDocument/2006/relationships/hyperlink" Target="http://www.bandierablu.org/common/blueflag.asp?anno=2017&amp;tipo=bb" TargetMode="External"/><Relationship Id="rId4" Type="http://schemas.openxmlformats.org/officeDocument/2006/relationships/hyperlink" Target="https://www.visitchiese.it/it/territorio/natura/lago-idr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visittrentino.info/it/guida/natura/laghi/lago-di-tenno_md_2264#collapseExample" TargetMode="External"/><Relationship Id="rId5" Type="http://schemas.openxmlformats.org/officeDocument/2006/relationships/image" Target="../media/image63.pn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hyperlink" Target="https://www.equotube.it/blog/post/turismo-esperienziale-ecco-il-futuro-di-chi-ama-viaggiare.html"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hyperlink" Target="https://www.cultura.trentino.it/Luoghi/Tutti-i-luoghi-della-cultura/Aree-archeologiche/Parco-Archeo-Natura-di-Fiave"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www.dicam.unitn.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Light" panose="00000400000000000000" pitchFamily="2" charset="0"/>
                </a:rPr>
                <a:t>Orizzontegiovani</a:t>
              </a:r>
              <a:r>
                <a:rPr lang="it-IT" dirty="0">
                  <a:solidFill>
                    <a:srgbClr val="F29208"/>
                  </a:solidFill>
                  <a:latin typeface="Muli Light" panose="00000400000000000000" pitchFamily="2" charset="0"/>
                </a:rPr>
                <a:t>  </a:t>
              </a:r>
              <a:r>
                <a:rPr lang="it-IT" dirty="0">
                  <a:latin typeface="Muli Light" panose="00000400000000000000" pitchFamily="2" charset="0"/>
                </a:rPr>
                <a:t> </a:t>
              </a:r>
              <a:r>
                <a:rPr lang="it-IT" sz="1200" dirty="0">
                  <a:solidFill>
                    <a:srgbClr val="92B44E"/>
                  </a:solidFill>
                  <a:latin typeface="Muli Light" panose="000004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92233" y="279431"/>
            <a:ext cx="11520000" cy="7482857"/>
          </a:xfrm>
          <a:prstGeom prst="rect">
            <a:avLst/>
          </a:prstGeom>
        </p:spPr>
      </p:pic>
      <p:pic>
        <p:nvPicPr>
          <p:cNvPr id="20" name="Immagine 19">
            <a:extLst>
              <a:ext uri="{FF2B5EF4-FFF2-40B4-BE49-F238E27FC236}">
                <a16:creationId xmlns:a16="http://schemas.microsoft.com/office/drawing/2014/main" id="{EBFAE900-579D-D4C4-98EC-2D641F2D7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740" y="1800000"/>
            <a:ext cx="4096520" cy="3550927"/>
          </a:xfrm>
          <a:prstGeom prst="rect">
            <a:avLst/>
          </a:prstGeom>
        </p:spPr>
      </p:pic>
      <p:sp>
        <p:nvSpPr>
          <p:cNvPr id="2" name="CasellaDiTesto 1">
            <a:extLst>
              <a:ext uri="{FF2B5EF4-FFF2-40B4-BE49-F238E27FC236}">
                <a16:creationId xmlns:a16="http://schemas.microsoft.com/office/drawing/2014/main" id="{45530CB1-11E8-B114-0D0E-B878F90546E4}"/>
              </a:ext>
            </a:extLst>
          </p:cNvPr>
          <p:cNvSpPr txBox="1"/>
          <p:nvPr/>
        </p:nvSpPr>
        <p:spPr>
          <a:xfrm>
            <a:off x="0" y="324000"/>
            <a:ext cx="11387903" cy="1364476"/>
          </a:xfrm>
          <a:prstGeom prst="rect">
            <a:avLst/>
          </a:prstGeom>
          <a:noFill/>
        </p:spPr>
        <p:txBody>
          <a:bodyPr wrap="square" rtlCol="0">
            <a:spAutoFit/>
          </a:bodyPr>
          <a:lstStyle/>
          <a:p>
            <a:pPr algn="ctr">
              <a:lnSpc>
                <a:spcPts val="2000"/>
              </a:lnSpc>
            </a:pPr>
            <a:r>
              <a:rPr lang="it-IT" sz="1400" dirty="0">
                <a:solidFill>
                  <a:srgbClr val="047787"/>
                </a:solidFill>
                <a:latin typeface="Muli"/>
                <a:cs typeface="Arial" panose="020B0604020202020204" pitchFamily="34" charset="0"/>
              </a:rPr>
              <a:t>La cooperativa di comunità Orizzontegiovani</a:t>
            </a:r>
          </a:p>
          <a:p>
            <a:pPr algn="ctr">
              <a:lnSpc>
                <a:spcPts val="2000"/>
              </a:lnSpc>
            </a:pPr>
            <a:r>
              <a:rPr lang="it-IT" sz="1400" dirty="0">
                <a:solidFill>
                  <a:srgbClr val="047787"/>
                </a:solidFill>
                <a:latin typeface="Muli"/>
                <a:cs typeface="Arial" panose="020B0604020202020204" pitchFamily="34" charset="0"/>
              </a:rPr>
              <a:t>opera in forma di impresa culturale del terzo settore nelle Valli </a:t>
            </a:r>
            <a:r>
              <a:rPr lang="it-IT" sz="1400" dirty="0" err="1">
                <a:solidFill>
                  <a:srgbClr val="047787"/>
                </a:solidFill>
                <a:latin typeface="Muli"/>
                <a:cs typeface="Arial" panose="020B0604020202020204" pitchFamily="34" charset="0"/>
              </a:rPr>
              <a:t>Giudicarie</a:t>
            </a:r>
            <a:r>
              <a:rPr lang="it-IT" sz="1400" dirty="0">
                <a:solidFill>
                  <a:srgbClr val="047787"/>
                </a:solidFill>
                <a:latin typeface="Muli"/>
                <a:cs typeface="Arial" panose="020B0604020202020204" pitchFamily="34" charset="0"/>
              </a:rPr>
              <a:t> – in Trentino –</a:t>
            </a:r>
          </a:p>
          <a:p>
            <a:pPr algn="ctr">
              <a:lnSpc>
                <a:spcPts val="2000"/>
              </a:lnSpc>
            </a:pPr>
            <a:r>
              <a:rPr lang="it-IT" sz="1400" dirty="0">
                <a:solidFill>
                  <a:srgbClr val="047787"/>
                </a:solidFill>
                <a:latin typeface="Muli"/>
                <a:cs typeface="Arial" panose="020B0604020202020204" pitchFamily="34" charset="0"/>
              </a:rPr>
              <a:t>a supporto dello sviluppo sostenibile della comunità locale</a:t>
            </a:r>
          </a:p>
          <a:p>
            <a:pPr algn="ctr">
              <a:lnSpc>
                <a:spcPts val="2000"/>
              </a:lnSpc>
            </a:pPr>
            <a:r>
              <a:rPr lang="it-IT" sz="1400" dirty="0">
                <a:solidFill>
                  <a:srgbClr val="047787"/>
                </a:solidFill>
                <a:latin typeface="Muli"/>
                <a:cs typeface="Arial" panose="020B0604020202020204" pitchFamily="34" charset="0"/>
              </a:rPr>
              <a:t>secondo una visione continua della storia che lega passato, presente e futuro,</a:t>
            </a:r>
          </a:p>
          <a:p>
            <a:pPr algn="ctr">
              <a:lnSpc>
                <a:spcPts val="2000"/>
              </a:lnSpc>
            </a:pPr>
            <a:r>
              <a:rPr lang="it-IT" sz="1400" dirty="0">
                <a:solidFill>
                  <a:srgbClr val="047787"/>
                </a:solidFill>
                <a:latin typeface="Muli"/>
                <a:cs typeface="Arial" panose="020B0604020202020204" pitchFamily="34" charset="0"/>
              </a:rPr>
              <a:t>nel miglioramento continuo e nell’innovazione coerente.</a:t>
            </a:r>
          </a:p>
        </p:txBody>
      </p:sp>
      <p:sp>
        <p:nvSpPr>
          <p:cNvPr id="3" name="CasellaDiTesto 2">
            <a:extLst>
              <a:ext uri="{FF2B5EF4-FFF2-40B4-BE49-F238E27FC236}">
                <a16:creationId xmlns:a16="http://schemas.microsoft.com/office/drawing/2014/main" id="{F9CE9BB9-C300-A4A2-A9DD-226DDC6627D6}"/>
              </a:ext>
            </a:extLst>
          </p:cNvPr>
          <p:cNvSpPr txBox="1"/>
          <p:nvPr/>
        </p:nvSpPr>
        <p:spPr>
          <a:xfrm>
            <a:off x="-1" y="5400000"/>
            <a:ext cx="11387903" cy="1107996"/>
          </a:xfrm>
          <a:prstGeom prst="rect">
            <a:avLst/>
          </a:prstGeom>
          <a:noFill/>
        </p:spPr>
        <p:txBody>
          <a:bodyPr wrap="square" rtlCol="0">
            <a:spAutoFit/>
          </a:bodyPr>
          <a:lstStyle/>
          <a:p>
            <a:pPr algn="ctr">
              <a:lnSpc>
                <a:spcPts val="2000"/>
              </a:lnSpc>
            </a:pPr>
            <a:r>
              <a:rPr lang="it-IT" sz="1400" dirty="0">
                <a:solidFill>
                  <a:srgbClr val="047787"/>
                </a:solidFill>
                <a:latin typeface="Muli"/>
              </a:rPr>
              <a:t>Si propone di animare, orientare e accompagnare le nuove generazioni nella transizione verso l’età adulta</a:t>
            </a:r>
          </a:p>
          <a:p>
            <a:pPr algn="ctr">
              <a:lnSpc>
                <a:spcPts val="2000"/>
              </a:lnSpc>
            </a:pPr>
            <a:r>
              <a:rPr lang="it-IT" sz="1400" dirty="0">
                <a:solidFill>
                  <a:srgbClr val="047787"/>
                </a:solidFill>
                <a:latin typeface="Muli"/>
              </a:rPr>
              <a:t>sostenendo il riconoscimento e la piena espressione delle loro peculiarità e aspirazioni,</a:t>
            </a:r>
          </a:p>
          <a:p>
            <a:pPr algn="ctr">
              <a:lnSpc>
                <a:spcPts val="2000"/>
              </a:lnSpc>
            </a:pPr>
            <a:r>
              <a:rPr lang="it-IT" sz="1400" dirty="0">
                <a:solidFill>
                  <a:srgbClr val="047787"/>
                </a:solidFill>
                <a:latin typeface="Muli"/>
              </a:rPr>
              <a:t>il dialogo con le altre generazioni, la partecipazione attiva individuale e collettiva</a:t>
            </a:r>
          </a:p>
          <a:p>
            <a:pPr algn="ctr">
              <a:lnSpc>
                <a:spcPts val="2000"/>
              </a:lnSpc>
            </a:pPr>
            <a:r>
              <a:rPr lang="it-IT" sz="1400" dirty="0">
                <a:solidFill>
                  <a:srgbClr val="047787"/>
                </a:solidFill>
                <a:latin typeface="Muli"/>
              </a:rPr>
              <a:t>allo sviluppo equo e sostenibile delle comunità e del pianeta.</a:t>
            </a:r>
          </a:p>
        </p:txBody>
      </p:sp>
    </p:spTree>
    <p:extLst>
      <p:ext uri="{BB962C8B-B14F-4D97-AF65-F5344CB8AC3E}">
        <p14:creationId xmlns:p14="http://schemas.microsoft.com/office/powerpoint/2010/main" val="4236912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814918" y="1382881"/>
            <a:ext cx="7519927" cy="4884595"/>
          </a:xfrm>
          <a:prstGeom prst="rect">
            <a:avLst/>
          </a:prstGeom>
        </p:spPr>
      </p:pic>
      <p:sp>
        <p:nvSpPr>
          <p:cNvPr id="2" name="CasellaDiTesto 1"/>
          <p:cNvSpPr txBox="1"/>
          <p:nvPr/>
        </p:nvSpPr>
        <p:spPr>
          <a:xfrm>
            <a:off x="655808" y="1085774"/>
            <a:ext cx="10046016" cy="1169551"/>
          </a:xfrm>
          <a:prstGeom prst="rect">
            <a:avLst/>
          </a:prstGeom>
          <a:noFill/>
        </p:spPr>
        <p:txBody>
          <a:bodyPr wrap="square" rtlCol="0">
            <a:spAutoFit/>
          </a:bodyPr>
          <a:lstStyle/>
          <a:p>
            <a:pPr algn="just"/>
            <a:r>
              <a:rPr lang="it-IT" sz="1400" dirty="0">
                <a:solidFill>
                  <a:srgbClr val="047787"/>
                </a:solidFill>
                <a:latin typeface="Muli" panose="00000500000000000000"/>
              </a:rPr>
              <a:t>Tecnicamente il </a:t>
            </a:r>
            <a:r>
              <a:rPr lang="it-IT" sz="1400" b="1" dirty="0">
                <a:solidFill>
                  <a:srgbClr val="047787"/>
                </a:solidFill>
                <a:latin typeface="Muli" panose="00000500000000000000"/>
              </a:rPr>
              <a:t>trekking</a:t>
            </a:r>
            <a:r>
              <a:rPr lang="it-IT" sz="1400" dirty="0">
                <a:solidFill>
                  <a:srgbClr val="047787"/>
                </a:solidFill>
                <a:latin typeface="Muli" panose="00000500000000000000"/>
              </a:rPr>
              <a:t> è un’attività motoria basata sul camminare lungo percorsi variamente attrezzati. Praticare trekking significa riappropriarsi del proprio tempo, rilassare la mente dallo stress quotidiano, scaricare la tensione nervosa, camminando in ambienti sani e naturali. Il Parco Naturale Adamello Brenta e le splendide Dolomiti fanno da cornice ad innumerevoli percorsi di ogni livello. Grazie all’accompagnamento da parte di Guide Alpine, ognuno potrà scoprire in totale sicurezza la magia che la montagna sa regalare. Possibilità di organizzare il trekking anche in </a:t>
            </a:r>
            <a:r>
              <a:rPr lang="it-IT" sz="1400" b="1" dirty="0">
                <a:solidFill>
                  <a:srgbClr val="047787"/>
                </a:solidFill>
                <a:latin typeface="Muli" panose="00000500000000000000"/>
              </a:rPr>
              <a:t>Val di Fumo o Val di Daone</a:t>
            </a:r>
            <a:r>
              <a:rPr lang="it-IT" sz="1400" dirty="0">
                <a:solidFill>
                  <a:srgbClr val="047787"/>
                </a:solidFill>
                <a:latin typeface="Muli" panose="00000500000000000000"/>
              </a:rPr>
              <a:t>.</a:t>
            </a:r>
          </a:p>
        </p:txBody>
      </p:sp>
      <p:sp>
        <p:nvSpPr>
          <p:cNvPr id="8" name="CasellaDiTesto 7">
            <a:extLst>
              <a:ext uri="{FF2B5EF4-FFF2-40B4-BE49-F238E27FC236}">
                <a16:creationId xmlns:a16="http://schemas.microsoft.com/office/drawing/2014/main" id="{808A73F7-C75A-7BAA-5F28-65A8FF5D55A6}"/>
              </a:ext>
            </a:extLst>
          </p:cNvPr>
          <p:cNvSpPr txBox="1"/>
          <p:nvPr/>
        </p:nvSpPr>
        <p:spPr>
          <a:xfrm>
            <a:off x="242047" y="415108"/>
            <a:ext cx="10774144" cy="584775"/>
          </a:xfrm>
          <a:prstGeom prst="rect">
            <a:avLst/>
          </a:prstGeom>
          <a:noFill/>
        </p:spPr>
        <p:txBody>
          <a:bodyPr wrap="square" rtlCol="0">
            <a:spAutoFit/>
          </a:bodyPr>
          <a:lstStyle/>
          <a:p>
            <a:pPr algn="ctr"/>
            <a:r>
              <a:rPr lang="it-IT" sz="3200" b="1" dirty="0">
                <a:solidFill>
                  <a:srgbClr val="F29208"/>
                </a:solidFill>
                <a:latin typeface="Muli" panose="00000500000000000000" pitchFamily="2" charset="0"/>
              </a:rPr>
              <a:t>TREKKING E ORIENTEERING NELLE VALLI INCONTAMINATE</a:t>
            </a:r>
            <a:endParaRPr lang="it-IT" sz="2000" dirty="0">
              <a:solidFill>
                <a:srgbClr val="047787"/>
              </a:solidFill>
              <a:latin typeface="Muli" panose="00000500000000000000"/>
            </a:endParaRPr>
          </a:p>
        </p:txBody>
      </p:sp>
      <p:sp>
        <p:nvSpPr>
          <p:cNvPr id="3" name="CasellaDiTesto 2">
            <a:extLst>
              <a:ext uri="{FF2B5EF4-FFF2-40B4-BE49-F238E27FC236}">
                <a16:creationId xmlns:a16="http://schemas.microsoft.com/office/drawing/2014/main" id="{1104F7A6-133F-9525-4CFE-70D6A2332C0C}"/>
              </a:ext>
            </a:extLst>
          </p:cNvPr>
          <p:cNvSpPr txBox="1"/>
          <p:nvPr/>
        </p:nvSpPr>
        <p:spPr>
          <a:xfrm>
            <a:off x="745457" y="2495445"/>
            <a:ext cx="9850826" cy="1169551"/>
          </a:xfrm>
          <a:prstGeom prst="rect">
            <a:avLst/>
          </a:prstGeom>
          <a:noFill/>
        </p:spPr>
        <p:txBody>
          <a:bodyPr wrap="square" rtlCol="0">
            <a:spAutoFit/>
          </a:bodyPr>
          <a:lstStyle/>
          <a:p>
            <a:pPr algn="just"/>
            <a:r>
              <a:rPr lang="it-IT" sz="1400" dirty="0">
                <a:solidFill>
                  <a:srgbClr val="047787"/>
                </a:solidFill>
                <a:latin typeface="Muli" panose="00000500000000000000"/>
              </a:rPr>
              <a:t>L’</a:t>
            </a:r>
            <a:r>
              <a:rPr lang="it-IT" sz="1400" b="1" dirty="0">
                <a:solidFill>
                  <a:srgbClr val="047787"/>
                </a:solidFill>
                <a:latin typeface="Muli" panose="00000500000000000000"/>
              </a:rPr>
              <a:t>orienteering</a:t>
            </a:r>
            <a:r>
              <a:rPr lang="it-IT" sz="1400" dirty="0">
                <a:solidFill>
                  <a:srgbClr val="047787"/>
                </a:solidFill>
                <a:latin typeface="Muli" panose="00000500000000000000"/>
              </a:rPr>
              <a:t>, o sport dei boschi, è un’attività formativa e divertente, che consiste nel trovare un certo numero di obbiettivi (lanterne) con il solo utilizzo di mappa topografica e bussola. Grazie a questa attività vengono stimolate la concentrazione, l’orientamento e lo spirito di gruppo. Orizzonte Giovani si avvale di partner per  proporre la pratica di questa disciplina a scuole, gruppi di amici e ragazzi  e famiglie, ovvero a tutti coloro che vogliano sviluppare unione e cooperazione nel raggiungimento di un obbiettivo, divertendosi nei boschi! L’attività ha una durata di ½ giornata.</a:t>
            </a:r>
          </a:p>
        </p:txBody>
      </p:sp>
      <p:pic>
        <p:nvPicPr>
          <p:cNvPr id="4" name="Picture 2" descr="Corso di orienteering ad Altum Park - Altum Park">
            <a:extLst>
              <a:ext uri="{FF2B5EF4-FFF2-40B4-BE49-F238E27FC236}">
                <a16:creationId xmlns:a16="http://schemas.microsoft.com/office/drawing/2014/main" id="{2C992EC8-7109-8E70-1600-AAA14CA83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15260"/>
            <a:ext cx="4054332" cy="279891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enova capitale dello sport, il Coni: &quot;Nel 2024 sogniamo il Palasport e  impianti rinnovati. E l'Orienteering nei vicoli&quot; - Primocanale.it - Le  notizie aggiornate dalla Liguria">
            <a:extLst>
              <a:ext uri="{FF2B5EF4-FFF2-40B4-BE49-F238E27FC236}">
                <a16:creationId xmlns:a16="http://schemas.microsoft.com/office/drawing/2014/main" id="{CA585BAD-1677-1646-94F1-9BA6329234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Picture 6" descr="Orienteering nei boschi - Proposta per le scuole / Orieenteering - Parco  Monte Barro, promozione del patrimonio ambientale e culturale - a cura  della Società Cooperativa Sociale Eliante Onlus">
            <a:extLst>
              <a:ext uri="{FF2B5EF4-FFF2-40B4-BE49-F238E27FC236}">
                <a16:creationId xmlns:a16="http://schemas.microsoft.com/office/drawing/2014/main" id="{18C87BA9-C477-97DA-4D09-EA87C0C6C5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985" y="3715260"/>
            <a:ext cx="4507523"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65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8152374" y="3496476"/>
            <a:ext cx="2572322" cy="1670861"/>
          </a:xfrm>
          <a:prstGeom prst="rect">
            <a:avLst/>
          </a:prstGeom>
        </p:spPr>
      </p:pic>
      <p:sp>
        <p:nvSpPr>
          <p:cNvPr id="8" name="CasellaDiTesto 7">
            <a:extLst>
              <a:ext uri="{FF2B5EF4-FFF2-40B4-BE49-F238E27FC236}">
                <a16:creationId xmlns:a16="http://schemas.microsoft.com/office/drawing/2014/main" id="{808A73F7-C75A-7BAA-5F28-65A8FF5D55A6}"/>
              </a:ext>
            </a:extLst>
          </p:cNvPr>
          <p:cNvSpPr txBox="1"/>
          <p:nvPr/>
        </p:nvSpPr>
        <p:spPr>
          <a:xfrm>
            <a:off x="315544" y="182299"/>
            <a:ext cx="10774144" cy="584775"/>
          </a:xfrm>
          <a:prstGeom prst="rect">
            <a:avLst/>
          </a:prstGeom>
          <a:noFill/>
        </p:spPr>
        <p:txBody>
          <a:bodyPr wrap="square" rtlCol="0">
            <a:spAutoFit/>
          </a:bodyPr>
          <a:lstStyle/>
          <a:p>
            <a:pPr algn="ctr"/>
            <a:r>
              <a:rPr lang="it-IT" sz="3200" b="1" dirty="0">
                <a:solidFill>
                  <a:srgbClr val="F29208"/>
                </a:solidFill>
                <a:latin typeface="Muli" panose="00000500000000000000" pitchFamily="2" charset="0"/>
              </a:rPr>
              <a:t>ADVENTURE PARK – VAL BREGUZZO </a:t>
            </a:r>
            <a:endParaRPr lang="it-IT" sz="2000" dirty="0">
              <a:solidFill>
                <a:srgbClr val="047787"/>
              </a:solidFill>
              <a:latin typeface="Muli" panose="00000500000000000000"/>
            </a:endParaRPr>
          </a:p>
        </p:txBody>
      </p:sp>
      <p:sp>
        <p:nvSpPr>
          <p:cNvPr id="5" name="AutoShape 4" descr="Genova capitale dello sport, il Coni: &quot;Nel 2024 sogniamo il Palasport e  impianti rinnovati. E l'Orienteering nei vicoli&quot; - Primocanale.it - Le  notizie aggiornate dalla Liguria">
            <a:extLst>
              <a:ext uri="{FF2B5EF4-FFF2-40B4-BE49-F238E27FC236}">
                <a16:creationId xmlns:a16="http://schemas.microsoft.com/office/drawing/2014/main" id="{CA585BAD-1677-1646-94F1-9BA6329234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CasellaDiTesto 2">
            <a:extLst>
              <a:ext uri="{FF2B5EF4-FFF2-40B4-BE49-F238E27FC236}">
                <a16:creationId xmlns:a16="http://schemas.microsoft.com/office/drawing/2014/main" id="{FFA5CE0B-A5D4-F52C-89E3-9794E899679D}"/>
              </a:ext>
            </a:extLst>
          </p:cNvPr>
          <p:cNvSpPr txBox="1"/>
          <p:nvPr/>
        </p:nvSpPr>
        <p:spPr>
          <a:xfrm>
            <a:off x="315544" y="1075764"/>
            <a:ext cx="10522785" cy="2062103"/>
          </a:xfrm>
          <a:prstGeom prst="rect">
            <a:avLst/>
          </a:prstGeom>
          <a:noFill/>
        </p:spPr>
        <p:txBody>
          <a:bodyPr wrap="square" rtlCol="0">
            <a:spAutoFit/>
          </a:bodyPr>
          <a:lstStyle/>
          <a:p>
            <a:r>
              <a:rPr lang="it-IT" sz="1600" dirty="0">
                <a:solidFill>
                  <a:srgbClr val="047787"/>
                </a:solidFill>
                <a:latin typeface="Muli" panose="00000500000000000000"/>
              </a:rPr>
              <a:t>Il </a:t>
            </a:r>
            <a:r>
              <a:rPr lang="it-IT" sz="1600" dirty="0" err="1">
                <a:solidFill>
                  <a:srgbClr val="047787"/>
                </a:solidFill>
                <a:latin typeface="Muli" panose="00000500000000000000"/>
              </a:rPr>
              <a:t>Breg</a:t>
            </a:r>
            <a:r>
              <a:rPr lang="it-IT" sz="1600" dirty="0">
                <a:solidFill>
                  <a:srgbClr val="047787"/>
                </a:solidFill>
                <a:latin typeface="Muli" panose="00000500000000000000"/>
              </a:rPr>
              <a:t> Adventure Park ti aspetta nel cuore della Val di Breguzzo in </a:t>
            </a:r>
            <a:r>
              <a:rPr lang="it-IT" sz="1600" dirty="0" err="1">
                <a:solidFill>
                  <a:srgbClr val="047787"/>
                </a:solidFill>
                <a:latin typeface="Muli" panose="00000500000000000000"/>
              </a:rPr>
              <a:t>Giudicarie</a:t>
            </a:r>
            <a:r>
              <a:rPr lang="it-IT" sz="1600" dirty="0">
                <a:solidFill>
                  <a:srgbClr val="047787"/>
                </a:solidFill>
                <a:latin typeface="Muli" panose="00000500000000000000"/>
              </a:rPr>
              <a:t> con oltre 170 entusiasmanti attività suddivise in 10 percorsi di diversa difficoltà. Situato in un ampio prato con spazi attrezzati per pic-nic alle porte del Parco Naturale Adamello Brenta è in grado di offrire emozioni e grande divertimento in tutta sicurezza.</a:t>
            </a:r>
            <a:br>
              <a:rPr lang="it-IT" sz="1600" dirty="0">
                <a:solidFill>
                  <a:srgbClr val="047787"/>
                </a:solidFill>
                <a:latin typeface="Muli" panose="00000500000000000000"/>
              </a:rPr>
            </a:br>
            <a:r>
              <a:rPr lang="it-IT" sz="1600" dirty="0">
                <a:solidFill>
                  <a:srgbClr val="047787"/>
                </a:solidFill>
                <a:latin typeface="Muli" panose="00000500000000000000"/>
              </a:rPr>
              <a:t>Completamente immersi nella natura sarà possibile affrontare percorsi di abilità sospesi nell'aria tra tronchi, teleferiche mozzafiato, passerelle e ponti tibetani che collegano un albero all'altro seguiti da istruttori specializzati con un sistema di sicurezza 100% </a:t>
            </a:r>
            <a:r>
              <a:rPr lang="it-IT" sz="1600" dirty="0" err="1">
                <a:solidFill>
                  <a:srgbClr val="047787"/>
                </a:solidFill>
                <a:latin typeface="Muli" panose="00000500000000000000"/>
              </a:rPr>
              <a:t>CoudouPro</a:t>
            </a:r>
            <a:r>
              <a:rPr lang="it-IT" sz="1600" dirty="0">
                <a:solidFill>
                  <a:srgbClr val="047787"/>
                </a:solidFill>
                <a:latin typeface="Muli" panose="00000500000000000000"/>
              </a:rPr>
              <a:t> by Kong che permetterà di affrontare ogni genere di passaggio con estrema garanzia ma senza perdere l’ebrezza del brivido del brivido.</a:t>
            </a:r>
            <a:br>
              <a:rPr lang="it-IT" sz="1600" dirty="0">
                <a:solidFill>
                  <a:srgbClr val="047787"/>
                </a:solidFill>
                <a:latin typeface="Muli" panose="00000500000000000000"/>
              </a:rPr>
            </a:br>
            <a:r>
              <a:rPr lang="it-IT" sz="1600" dirty="0">
                <a:solidFill>
                  <a:srgbClr val="047787"/>
                </a:solidFill>
                <a:latin typeface="Muli" panose="00000500000000000000"/>
              </a:rPr>
              <a:t>Il </a:t>
            </a:r>
            <a:r>
              <a:rPr lang="it-IT" sz="1600" dirty="0" err="1">
                <a:solidFill>
                  <a:srgbClr val="047787"/>
                </a:solidFill>
                <a:latin typeface="Muli" panose="00000500000000000000"/>
              </a:rPr>
              <a:t>Breg</a:t>
            </a:r>
            <a:r>
              <a:rPr lang="it-IT" sz="1600" dirty="0">
                <a:solidFill>
                  <a:srgbClr val="047787"/>
                </a:solidFill>
                <a:latin typeface="Muli" panose="00000500000000000000"/>
              </a:rPr>
              <a:t> Adventure Park è la scelta ideale per trascorrere una giornata divertente ed emozionante a contatto con la natura.</a:t>
            </a:r>
          </a:p>
        </p:txBody>
      </p:sp>
      <p:pic>
        <p:nvPicPr>
          <p:cNvPr id="2062" name="Picture 14">
            <a:extLst>
              <a:ext uri="{FF2B5EF4-FFF2-40B4-BE49-F238E27FC236}">
                <a16:creationId xmlns:a16="http://schemas.microsoft.com/office/drawing/2014/main" id="{B539CBA4-55F9-4244-403D-5F6AFD6D7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456" y="3865948"/>
            <a:ext cx="3227294" cy="234589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440CEB48-56E3-1CA2-6E4B-4A0C29A02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1528" y="3865947"/>
            <a:ext cx="3518847" cy="234589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D9EAF3CB-B4E2-0F2D-5636-C014ABB26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860" y="3865947"/>
            <a:ext cx="3207939" cy="234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27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8152374" y="3496476"/>
            <a:ext cx="2572322" cy="1670861"/>
          </a:xfrm>
          <a:prstGeom prst="rect">
            <a:avLst/>
          </a:prstGeom>
        </p:spPr>
      </p:pic>
      <p:sp>
        <p:nvSpPr>
          <p:cNvPr id="8" name="CasellaDiTesto 7">
            <a:extLst>
              <a:ext uri="{FF2B5EF4-FFF2-40B4-BE49-F238E27FC236}">
                <a16:creationId xmlns:a16="http://schemas.microsoft.com/office/drawing/2014/main" id="{808A73F7-C75A-7BAA-5F28-65A8FF5D55A6}"/>
              </a:ext>
            </a:extLst>
          </p:cNvPr>
          <p:cNvSpPr txBox="1"/>
          <p:nvPr/>
        </p:nvSpPr>
        <p:spPr>
          <a:xfrm>
            <a:off x="315544" y="182299"/>
            <a:ext cx="10774144" cy="584775"/>
          </a:xfrm>
          <a:prstGeom prst="rect">
            <a:avLst/>
          </a:prstGeom>
          <a:noFill/>
        </p:spPr>
        <p:txBody>
          <a:bodyPr wrap="square" rtlCol="0">
            <a:spAutoFit/>
          </a:bodyPr>
          <a:lstStyle/>
          <a:p>
            <a:pPr algn="ctr"/>
            <a:r>
              <a:rPr lang="it-IT" sz="3200" b="1" dirty="0">
                <a:solidFill>
                  <a:srgbClr val="F29208"/>
                </a:solidFill>
                <a:latin typeface="Muli" panose="00000500000000000000" pitchFamily="2" charset="0"/>
              </a:rPr>
              <a:t>ACRORIVER VAL DI DAONE</a:t>
            </a:r>
          </a:p>
        </p:txBody>
      </p:sp>
      <p:sp>
        <p:nvSpPr>
          <p:cNvPr id="5" name="AutoShape 4" descr="Genova capitale dello sport, il Coni: &quot;Nel 2024 sogniamo il Palasport e  impianti rinnovati. E l'Orienteering nei vicoli&quot; - Primocanale.it - Le  notizie aggiornate dalla Liguria">
            <a:extLst>
              <a:ext uri="{FF2B5EF4-FFF2-40B4-BE49-F238E27FC236}">
                <a16:creationId xmlns:a16="http://schemas.microsoft.com/office/drawing/2014/main" id="{CA585BAD-1677-1646-94F1-9BA6329234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CasellaDiTesto 2">
            <a:extLst>
              <a:ext uri="{FF2B5EF4-FFF2-40B4-BE49-F238E27FC236}">
                <a16:creationId xmlns:a16="http://schemas.microsoft.com/office/drawing/2014/main" id="{FFA5CE0B-A5D4-F52C-89E3-9794E899679D}"/>
              </a:ext>
            </a:extLst>
          </p:cNvPr>
          <p:cNvSpPr txBox="1"/>
          <p:nvPr/>
        </p:nvSpPr>
        <p:spPr>
          <a:xfrm>
            <a:off x="315544" y="1075764"/>
            <a:ext cx="10522785" cy="2062103"/>
          </a:xfrm>
          <a:prstGeom prst="rect">
            <a:avLst/>
          </a:prstGeom>
          <a:noFill/>
        </p:spPr>
        <p:txBody>
          <a:bodyPr wrap="square" rtlCol="0">
            <a:spAutoFit/>
          </a:bodyPr>
          <a:lstStyle/>
          <a:p>
            <a:r>
              <a:rPr lang="it-IT" sz="1600" dirty="0">
                <a:solidFill>
                  <a:srgbClr val="047787"/>
                </a:solidFill>
                <a:latin typeface="Muli" panose="00000500000000000000"/>
              </a:rPr>
              <a:t>Nella magnifica Valle di Daone, poco a valle del Lago di Malga </a:t>
            </a:r>
            <a:r>
              <a:rPr lang="it-IT" sz="1600" dirty="0" err="1">
                <a:solidFill>
                  <a:srgbClr val="047787"/>
                </a:solidFill>
                <a:latin typeface="Muli" panose="00000500000000000000"/>
              </a:rPr>
              <a:t>Boazzo</a:t>
            </a:r>
            <a:r>
              <a:rPr lang="it-IT" sz="1600" dirty="0">
                <a:solidFill>
                  <a:srgbClr val="047787"/>
                </a:solidFill>
                <a:latin typeface="Muli" panose="00000500000000000000"/>
              </a:rPr>
              <a:t>, le spumeggianti acque del Fiume Chiese acquistano forza e vivacità correndo in una stretta forra, scivolando lungo le ripide placche di granito e tuffandosi energicamente nella Cascata di </a:t>
            </a:r>
            <a:r>
              <a:rPr lang="it-IT" sz="1600" dirty="0" err="1">
                <a:solidFill>
                  <a:srgbClr val="047787"/>
                </a:solidFill>
                <a:latin typeface="Muli" panose="00000500000000000000"/>
              </a:rPr>
              <a:t>Lert</a:t>
            </a:r>
            <a:r>
              <a:rPr lang="it-IT" sz="1600" dirty="0">
                <a:solidFill>
                  <a:srgbClr val="047787"/>
                </a:solidFill>
                <a:latin typeface="Muli" panose="00000500000000000000"/>
              </a:rPr>
              <a:t>.</a:t>
            </a:r>
            <a:br>
              <a:rPr lang="it-IT" sz="1600" dirty="0">
                <a:solidFill>
                  <a:srgbClr val="047787"/>
                </a:solidFill>
                <a:latin typeface="Muli" panose="00000500000000000000"/>
              </a:rPr>
            </a:br>
            <a:r>
              <a:rPr lang="it-IT" sz="1600" dirty="0">
                <a:solidFill>
                  <a:srgbClr val="047787"/>
                </a:solidFill>
                <a:latin typeface="Muli" panose="00000500000000000000"/>
              </a:rPr>
              <a:t>Per i più avventurosi sarà possibile scoprire questo magico angolo della valle da una nuova ed insolita prospettiva: l'ACRORIVER! Indossato casco, imbragatura e kit da ferrata, accompagnati da una Guida alpina, dapprima vi addentrerete nella forra lungo un percorso attrezzato a pochi metri dalle acque spumeggianti, per poi scendere a volo d’uccello lungo la cascata con una sequenza di carrucole su fune. Un balcone attrezzato a strapiombo sulla cascata offrirà una vista mozzafiato anche ai meno ardimentosi.</a:t>
            </a:r>
          </a:p>
        </p:txBody>
      </p:sp>
      <p:pic>
        <p:nvPicPr>
          <p:cNvPr id="2050" name="Picture 2" descr="ACRORIVER-97">
            <a:extLst>
              <a:ext uri="{FF2B5EF4-FFF2-40B4-BE49-F238E27FC236}">
                <a16:creationId xmlns:a16="http://schemas.microsoft.com/office/drawing/2014/main" id="{168F1DB9-B5C4-CEC9-1978-54A008D6E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56" y="3270418"/>
            <a:ext cx="4908832" cy="32090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CRORIVER-49">
            <a:extLst>
              <a:ext uri="{FF2B5EF4-FFF2-40B4-BE49-F238E27FC236}">
                <a16:creationId xmlns:a16="http://schemas.microsoft.com/office/drawing/2014/main" id="{4377762C-1181-DB68-C473-FAA320C9EF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420" y="4645846"/>
            <a:ext cx="2045315" cy="15287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croriver Val di Daone">
            <a:extLst>
              <a:ext uri="{FF2B5EF4-FFF2-40B4-BE49-F238E27FC236}">
                <a16:creationId xmlns:a16="http://schemas.microsoft.com/office/drawing/2014/main" id="{472E33D1-4BC9-3511-7507-8C69495CDB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319" y="3270418"/>
            <a:ext cx="4908832"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424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814918" y="1382881"/>
            <a:ext cx="7519927" cy="4884595"/>
          </a:xfrm>
          <a:prstGeom prst="rect">
            <a:avLst/>
          </a:prstGeom>
        </p:spPr>
      </p:pic>
      <p:sp>
        <p:nvSpPr>
          <p:cNvPr id="2" name="CasellaDiTesto 1"/>
          <p:cNvSpPr txBox="1"/>
          <p:nvPr/>
        </p:nvSpPr>
        <p:spPr>
          <a:xfrm>
            <a:off x="676104" y="1061439"/>
            <a:ext cx="9654008" cy="1938992"/>
          </a:xfrm>
          <a:prstGeom prst="rect">
            <a:avLst/>
          </a:prstGeom>
          <a:noFill/>
        </p:spPr>
        <p:txBody>
          <a:bodyPr wrap="square" rtlCol="0">
            <a:spAutoFit/>
          </a:bodyPr>
          <a:lstStyle/>
          <a:p>
            <a:pPr algn="l"/>
            <a:endParaRPr lang="it-IT" sz="2000" dirty="0">
              <a:solidFill>
                <a:srgbClr val="047787"/>
              </a:solidFill>
              <a:latin typeface="Muli" panose="00000500000000000000"/>
            </a:endParaRPr>
          </a:p>
          <a:p>
            <a:pPr algn="l"/>
            <a:r>
              <a:rPr lang="it-IT" sz="2000" dirty="0">
                <a:solidFill>
                  <a:srgbClr val="047787"/>
                </a:solidFill>
                <a:latin typeface="Muli" panose="00000500000000000000"/>
              </a:rPr>
              <a:t>Una fresca nube in estate, fantastiche colonne di cristallo in inverno: le cascate Nardis, nel Parco Naturale Adamello Brenta, sono probabilmente tra le più spettacolari del Trentino, con un dislivello superiore ai 100 metri. </a:t>
            </a:r>
          </a:p>
          <a:p>
            <a:pPr algn="l"/>
            <a:r>
              <a:rPr lang="it-IT" sz="2000" dirty="0">
                <a:solidFill>
                  <a:srgbClr val="047787"/>
                </a:solidFill>
                <a:latin typeface="Muli" panose="00000500000000000000"/>
              </a:rPr>
              <a:t>Possibilità di organizzare l’escursione con gli operatori del Parco Adamello Brenta.</a:t>
            </a:r>
            <a:br>
              <a:rPr lang="it-IT" sz="2000" dirty="0">
                <a:solidFill>
                  <a:srgbClr val="047787"/>
                </a:solidFill>
                <a:latin typeface="Muli" panose="00000500000000000000"/>
              </a:rPr>
            </a:br>
            <a:endParaRPr lang="it-IT" sz="2000" dirty="0">
              <a:solidFill>
                <a:srgbClr val="047787"/>
              </a:solidFill>
              <a:latin typeface="Muli" panose="00000500000000000000"/>
            </a:endParaRPr>
          </a:p>
        </p:txBody>
      </p:sp>
      <p:sp>
        <p:nvSpPr>
          <p:cNvPr id="8" name="CasellaDiTesto 7">
            <a:extLst>
              <a:ext uri="{FF2B5EF4-FFF2-40B4-BE49-F238E27FC236}">
                <a16:creationId xmlns:a16="http://schemas.microsoft.com/office/drawing/2014/main" id="{808A73F7-C75A-7BAA-5F28-65A8FF5D55A6}"/>
              </a:ext>
            </a:extLst>
          </p:cNvPr>
          <p:cNvSpPr txBox="1"/>
          <p:nvPr/>
        </p:nvSpPr>
        <p:spPr>
          <a:xfrm>
            <a:off x="2185703" y="415108"/>
            <a:ext cx="6454443" cy="646331"/>
          </a:xfrm>
          <a:prstGeom prst="rect">
            <a:avLst/>
          </a:prstGeom>
          <a:noFill/>
        </p:spPr>
        <p:txBody>
          <a:bodyPr wrap="square" rtlCol="0">
            <a:spAutoFit/>
          </a:bodyPr>
          <a:lstStyle/>
          <a:p>
            <a:r>
              <a:rPr lang="it-IT" sz="3600" b="1" dirty="0">
                <a:solidFill>
                  <a:srgbClr val="F29208"/>
                </a:solidFill>
                <a:latin typeface="Muli" panose="00000500000000000000" pitchFamily="2" charset="0"/>
              </a:rPr>
              <a:t>CASCATE NARDIS – VAL GENOVA </a:t>
            </a:r>
          </a:p>
        </p:txBody>
      </p:sp>
      <p:pic>
        <p:nvPicPr>
          <p:cNvPr id="1026" name="Picture 2" descr="val di genova cascata nardis">
            <a:extLst>
              <a:ext uri="{FF2B5EF4-FFF2-40B4-BE49-F238E27FC236}">
                <a16:creationId xmlns:a16="http://schemas.microsoft.com/office/drawing/2014/main" id="{4A461874-A2F4-287B-85BB-F5F054EBA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323" y="3428999"/>
            <a:ext cx="5078612" cy="31618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784904A-9F54-B9AA-9E67-485FBC250B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68" y="3428999"/>
            <a:ext cx="4204750" cy="315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30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814918" y="1382881"/>
            <a:ext cx="7519927" cy="4884595"/>
          </a:xfrm>
          <a:prstGeom prst="rect">
            <a:avLst/>
          </a:prstGeom>
        </p:spPr>
      </p:pic>
      <p:sp>
        <p:nvSpPr>
          <p:cNvPr id="2" name="CasellaDiTesto 1"/>
          <p:cNvSpPr txBox="1"/>
          <p:nvPr/>
        </p:nvSpPr>
        <p:spPr>
          <a:xfrm>
            <a:off x="578071" y="913767"/>
            <a:ext cx="9937529" cy="2677656"/>
          </a:xfrm>
          <a:prstGeom prst="rect">
            <a:avLst/>
          </a:prstGeom>
          <a:noFill/>
        </p:spPr>
        <p:txBody>
          <a:bodyPr wrap="square" rtlCol="0">
            <a:spAutoFit/>
          </a:bodyPr>
          <a:lstStyle/>
          <a:p>
            <a:pPr algn="just"/>
            <a:r>
              <a:rPr lang="it-IT" sz="1600" dirty="0">
                <a:solidFill>
                  <a:srgbClr val="047787"/>
                </a:solidFill>
                <a:latin typeface="Muli" panose="00000500000000000000"/>
              </a:rPr>
              <a:t>Malga </a:t>
            </a:r>
            <a:r>
              <a:rPr lang="it-IT" sz="1600" dirty="0" err="1">
                <a:solidFill>
                  <a:srgbClr val="047787"/>
                </a:solidFill>
                <a:latin typeface="Muli" panose="00000500000000000000"/>
              </a:rPr>
              <a:t>Cengledino</a:t>
            </a:r>
            <a:r>
              <a:rPr lang="it-IT" sz="1600" dirty="0">
                <a:solidFill>
                  <a:srgbClr val="047787"/>
                </a:solidFill>
                <a:latin typeface="Muli" panose="00000500000000000000"/>
              </a:rPr>
              <a:t>, a 1700 mt, si trova a circa 10 km da Tione di Trento., presenta, accanto alla Malga tradizionale, un punto di ristoro dove vengono offerti formaggi della malga e prodotti locali, come i frutti di bosco. Daniele è  la terza generazione di una famiglia di allevatori di Caderzone che da sempre fa questo mestiere: aumentando il numero di vacche di proprietà, circa una cinquantina di razza Rendena, è stato possibile poter prendere in gestione questa struttura. Al pascolo anche due cavalli, mentre i maiali servono per la produzione propria di salumi</a:t>
            </a:r>
            <a:r>
              <a:rPr lang="it-IT" sz="2000" b="0" i="0" dirty="0">
                <a:solidFill>
                  <a:srgbClr val="444444"/>
                </a:solidFill>
                <a:effectLst/>
                <a:latin typeface="Roboto" panose="02000000000000000000" pitchFamily="2" charset="0"/>
              </a:rPr>
              <a:t>.</a:t>
            </a:r>
          </a:p>
          <a:p>
            <a:pPr algn="just"/>
            <a:r>
              <a:rPr lang="it-IT" sz="1600" dirty="0">
                <a:solidFill>
                  <a:srgbClr val="047787"/>
                </a:solidFill>
                <a:latin typeface="Muli" panose="00000500000000000000"/>
              </a:rPr>
              <a:t>Malga </a:t>
            </a:r>
            <a:r>
              <a:rPr lang="it-IT" sz="1600" dirty="0" err="1">
                <a:solidFill>
                  <a:srgbClr val="047787"/>
                </a:solidFill>
                <a:latin typeface="Muli" panose="00000500000000000000"/>
              </a:rPr>
              <a:t>Cengledino</a:t>
            </a:r>
            <a:r>
              <a:rPr lang="it-IT" sz="1600" dirty="0">
                <a:solidFill>
                  <a:srgbClr val="047787"/>
                </a:solidFill>
                <a:latin typeface="Muli" panose="00000500000000000000"/>
              </a:rPr>
              <a:t> è una new entry per il marchio </a:t>
            </a:r>
            <a:r>
              <a:rPr lang="it-IT" sz="1600" b="1" dirty="0">
                <a:solidFill>
                  <a:srgbClr val="047787"/>
                </a:solidFill>
                <a:latin typeface="Muli" panose="00000500000000000000"/>
                <a:hlinkClick r:id="rId4">
                  <a:extLst>
                    <a:ext uri="{A12FA001-AC4F-418D-AE19-62706E023703}">
                      <ahyp:hlinkClr xmlns:ahyp="http://schemas.microsoft.com/office/drawing/2018/hyperlinkcolor" val="tx"/>
                    </a:ext>
                  </a:extLst>
                </a:hlinkClick>
              </a:rPr>
              <a:t>Trentino di malga</a:t>
            </a:r>
            <a:r>
              <a:rPr lang="it-IT" sz="1600" dirty="0">
                <a:solidFill>
                  <a:srgbClr val="047787"/>
                </a:solidFill>
                <a:latin typeface="Muli" panose="00000500000000000000"/>
              </a:rPr>
              <a:t>, il formaggio stagionato trentino di qualità. Qui potete acquistare o gustare diversi prodotti caseari: la tipica </a:t>
            </a:r>
            <a:r>
              <a:rPr lang="it-IT" sz="1600" dirty="0" err="1">
                <a:solidFill>
                  <a:srgbClr val="047787"/>
                </a:solidFill>
                <a:latin typeface="Muli" panose="00000500000000000000"/>
              </a:rPr>
              <a:t>formagella</a:t>
            </a:r>
            <a:r>
              <a:rPr lang="it-IT" sz="1600" dirty="0">
                <a:solidFill>
                  <a:srgbClr val="047787"/>
                </a:solidFill>
                <a:latin typeface="Muli" panose="00000500000000000000"/>
              </a:rPr>
              <a:t>, il quarantino (il nome rivela che ha quaranta giorni di stagionatura), lo yogurt fresco di giornata. La gestione della parte più strettamente connessa alla malga è affidata ad un team giovanissimo: Ilaria, 19 anni, si occupa della caseificazione, mentre Christian, 21 anni degli animali al pascolo. </a:t>
            </a:r>
            <a:endParaRPr lang="it-IT" sz="2000" dirty="0">
              <a:solidFill>
                <a:srgbClr val="047787"/>
              </a:solidFill>
              <a:latin typeface="Muli" panose="00000500000000000000"/>
            </a:endParaRPr>
          </a:p>
        </p:txBody>
      </p:sp>
      <p:sp>
        <p:nvSpPr>
          <p:cNvPr id="8" name="CasellaDiTesto 7">
            <a:extLst>
              <a:ext uri="{FF2B5EF4-FFF2-40B4-BE49-F238E27FC236}">
                <a16:creationId xmlns:a16="http://schemas.microsoft.com/office/drawing/2014/main" id="{808A73F7-C75A-7BAA-5F28-65A8FF5D55A6}"/>
              </a:ext>
            </a:extLst>
          </p:cNvPr>
          <p:cNvSpPr txBox="1"/>
          <p:nvPr/>
        </p:nvSpPr>
        <p:spPr>
          <a:xfrm>
            <a:off x="586287" y="154867"/>
            <a:ext cx="9929313"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MALGA CENGLEDINO – Dintorni di Tione di Trento </a:t>
            </a:r>
          </a:p>
        </p:txBody>
      </p:sp>
      <p:pic>
        <p:nvPicPr>
          <p:cNvPr id="3" name="Picture 2">
            <a:extLst>
              <a:ext uri="{FF2B5EF4-FFF2-40B4-BE49-F238E27FC236}">
                <a16:creationId xmlns:a16="http://schemas.microsoft.com/office/drawing/2014/main" id="{05930845-D310-DD55-F98E-EFC820513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681" y="3506991"/>
            <a:ext cx="3928250" cy="3181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CBD2EAC-D4C1-20C5-5B1D-872C8D5061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87" y="3491895"/>
            <a:ext cx="3621819" cy="3211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12E26E1-A0A1-7A7E-25E8-647DA9ED1A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208" r="38750"/>
          <a:stretch/>
        </p:blipFill>
        <p:spPr bwMode="auto">
          <a:xfrm>
            <a:off x="8309234" y="3506991"/>
            <a:ext cx="1753349" cy="316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32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4396099" y="400293"/>
            <a:ext cx="3355244"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LAGO DI TENNO </a:t>
            </a:r>
          </a:p>
        </p:txBody>
      </p:sp>
      <p:sp>
        <p:nvSpPr>
          <p:cNvPr id="2" name="CasellaDiTesto 1"/>
          <p:cNvSpPr txBox="1"/>
          <p:nvPr/>
        </p:nvSpPr>
        <p:spPr>
          <a:xfrm>
            <a:off x="387822" y="2015198"/>
            <a:ext cx="9654008" cy="1938992"/>
          </a:xfrm>
          <a:prstGeom prst="rect">
            <a:avLst/>
          </a:prstGeom>
          <a:noFill/>
        </p:spPr>
        <p:txBody>
          <a:bodyPr wrap="square" rtlCol="0">
            <a:spAutoFit/>
          </a:bodyPr>
          <a:lstStyle/>
          <a:p>
            <a:pPr algn="l"/>
            <a:endParaRPr lang="it-IT" sz="2000" dirty="0">
              <a:solidFill>
                <a:srgbClr val="047787"/>
              </a:solidFill>
              <a:latin typeface="Muli" panose="00000500000000000000"/>
            </a:endParaRPr>
          </a:p>
          <a:p>
            <a:pPr algn="l"/>
            <a:r>
              <a:rPr lang="it-IT" sz="2000" dirty="0">
                <a:solidFill>
                  <a:srgbClr val="047787"/>
                </a:solidFill>
                <a:latin typeface="Muli" panose="00000500000000000000"/>
              </a:rPr>
              <a:t>Un diamante turchese incastonato nel verde dei boschi: il Lago di Tenno è un piacere per gli occhi e l’occasione per esplorare i dintorni, tra borghi e gastronomia</a:t>
            </a:r>
          </a:p>
          <a:p>
            <a:pPr algn="l"/>
            <a:r>
              <a:rPr lang="it-IT" sz="2000" b="0" i="0" u="none" strike="noStrike" cap="all" dirty="0">
                <a:solidFill>
                  <a:srgbClr val="00A4D0"/>
                </a:solidFill>
                <a:effectLst/>
                <a:latin typeface="RobotoBold"/>
                <a:hlinkClick r:id="rId4"/>
              </a:rPr>
              <a:t> </a:t>
            </a:r>
            <a:endParaRPr lang="it-IT" sz="2000" b="0" i="0" dirty="0">
              <a:solidFill>
                <a:srgbClr val="404040"/>
              </a:solidFill>
              <a:effectLst/>
              <a:latin typeface="RobotoLight"/>
            </a:endParaRPr>
          </a:p>
          <a:p>
            <a:br>
              <a:rPr lang="it-IT" sz="2000" b="0" i="0" dirty="0">
                <a:solidFill>
                  <a:srgbClr val="FFFFFF"/>
                </a:solidFill>
                <a:effectLst/>
                <a:latin typeface="RobotoLight"/>
              </a:rPr>
            </a:br>
            <a:endParaRPr lang="it-IT" sz="2000" dirty="0">
              <a:solidFill>
                <a:srgbClr val="047787"/>
              </a:solidFill>
              <a:latin typeface="Muli" panose="00000500000000000000"/>
            </a:endParaRPr>
          </a:p>
        </p:txBody>
      </p:sp>
      <p:pic>
        <p:nvPicPr>
          <p:cNvPr id="4" name="Picture 2" descr="Vista del lago di Tenno con lago di Garda sullo sfondo">
            <a:extLst>
              <a:ext uri="{FF2B5EF4-FFF2-40B4-BE49-F238E27FC236}">
                <a16:creationId xmlns:a16="http://schemas.microsoft.com/office/drawing/2014/main" id="{E31681C3-7639-4AA2-40AA-16E45A591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53" y="3952185"/>
            <a:ext cx="3460999" cy="24507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808A73F7-C75A-7BAA-5F28-65A8FF5D55A6}"/>
              </a:ext>
            </a:extLst>
          </p:cNvPr>
          <p:cNvSpPr txBox="1"/>
          <p:nvPr/>
        </p:nvSpPr>
        <p:spPr>
          <a:xfrm>
            <a:off x="475129" y="1479176"/>
            <a:ext cx="5988424" cy="646331"/>
          </a:xfrm>
          <a:prstGeom prst="rect">
            <a:avLst/>
          </a:prstGeom>
          <a:noFill/>
        </p:spPr>
        <p:txBody>
          <a:bodyPr wrap="square" rtlCol="0">
            <a:spAutoFit/>
          </a:bodyPr>
          <a:lstStyle/>
          <a:p>
            <a:r>
              <a:rPr lang="it-IT" sz="3600" b="1" dirty="0">
                <a:solidFill>
                  <a:srgbClr val="F29208"/>
                </a:solidFill>
                <a:latin typeface="Muli" panose="00000500000000000000" pitchFamily="2" charset="0"/>
              </a:rPr>
              <a:t>Lago di Tenno </a:t>
            </a:r>
          </a:p>
        </p:txBody>
      </p:sp>
      <p:pic>
        <p:nvPicPr>
          <p:cNvPr id="2056" name="Picture 8" descr="Alto Garda - Tenno - Lago di Tenno&#10;">
            <a:extLst>
              <a:ext uri="{FF2B5EF4-FFF2-40B4-BE49-F238E27FC236}">
                <a16:creationId xmlns:a16="http://schemas.microsoft.com/office/drawing/2014/main" id="{AA822F15-B105-5AFF-6A64-D79951ECC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522" y="3942059"/>
            <a:ext cx="3700550" cy="246703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arda Trentino - Tenno - Salite da mito&#10;">
            <a:extLst>
              <a:ext uri="{FF2B5EF4-FFF2-40B4-BE49-F238E27FC236}">
                <a16:creationId xmlns:a16="http://schemas.microsoft.com/office/drawing/2014/main" id="{C92163C5-80C6-C63E-E078-8BABC756BC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709235" y="3952186"/>
            <a:ext cx="3185904" cy="245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14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3873008" y="305265"/>
            <a:ext cx="4152675"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LAGO DI RONCONE</a:t>
            </a:r>
          </a:p>
        </p:txBody>
      </p:sp>
      <p:sp>
        <p:nvSpPr>
          <p:cNvPr id="2" name="CasellaDiTesto 1"/>
          <p:cNvSpPr txBox="1"/>
          <p:nvPr/>
        </p:nvSpPr>
        <p:spPr>
          <a:xfrm>
            <a:off x="431463" y="1597927"/>
            <a:ext cx="9654008" cy="2862322"/>
          </a:xfrm>
          <a:prstGeom prst="rect">
            <a:avLst/>
          </a:prstGeom>
          <a:noFill/>
        </p:spPr>
        <p:txBody>
          <a:bodyPr wrap="square" rtlCol="0">
            <a:spAutoFit/>
          </a:bodyPr>
          <a:lstStyle/>
          <a:p>
            <a:pPr algn="just"/>
            <a:r>
              <a:rPr lang="it-IT" sz="2000" dirty="0">
                <a:solidFill>
                  <a:srgbClr val="047787"/>
                </a:solidFill>
                <a:latin typeface="Muli" panose="00000500000000000000"/>
              </a:rPr>
              <a:t>Il Lago di Roncone, assieme al </a:t>
            </a:r>
            <a:r>
              <a:rPr lang="it-IT" sz="2000" dirty="0">
                <a:solidFill>
                  <a:srgbClr val="047787"/>
                </a:solidFill>
                <a:latin typeface="Muli" panose="00000500000000000000"/>
                <a:hlinkClick r:id="rId4">
                  <a:extLst>
                    <a:ext uri="{A12FA001-AC4F-418D-AE19-62706E023703}">
                      <ahyp:hlinkClr xmlns:ahyp="http://schemas.microsoft.com/office/drawing/2018/hyperlinkcolor" val="tx"/>
                    </a:ext>
                  </a:extLst>
                </a:hlinkClick>
              </a:rPr>
              <a:t>Lago d'Idro</a:t>
            </a:r>
            <a:r>
              <a:rPr lang="it-IT" sz="2000" dirty="0">
                <a:solidFill>
                  <a:srgbClr val="047787"/>
                </a:solidFill>
                <a:latin typeface="Muli" panose="00000500000000000000"/>
              </a:rPr>
              <a:t>, è uno tra i laghi prealpini più noti della Valle del Chiese.  Un lago alpino, incastonato tra prati e faggeti, che permette di essere scoperto grazie ad un percorso suggestivo e totalmente immerso nella natura. A costeggiarlo, per gli amanti della bicicletta, c'è anche la pista ciclabile.</a:t>
            </a:r>
            <a:br>
              <a:rPr lang="it-IT" sz="2000" dirty="0">
                <a:solidFill>
                  <a:srgbClr val="047787"/>
                </a:solidFill>
                <a:latin typeface="Muli" panose="00000500000000000000"/>
              </a:rPr>
            </a:br>
            <a:r>
              <a:rPr lang="it-IT" sz="2000" dirty="0">
                <a:solidFill>
                  <a:srgbClr val="047787"/>
                </a:solidFill>
                <a:latin typeface="Muli" panose="00000500000000000000"/>
              </a:rPr>
              <a:t>Dal 2017 questo lago ha ottenuto dalla </a:t>
            </a:r>
            <a:r>
              <a:rPr lang="it-IT" sz="2000" dirty="0">
                <a:solidFill>
                  <a:srgbClr val="047787"/>
                </a:solidFill>
                <a:latin typeface="Muli" panose="00000500000000000000"/>
                <a:hlinkClick r:id="rId5">
                  <a:extLst>
                    <a:ext uri="{A12FA001-AC4F-418D-AE19-62706E023703}">
                      <ahyp:hlinkClr xmlns:ahyp="http://schemas.microsoft.com/office/drawing/2018/hyperlinkcolor" val="tx"/>
                    </a:ext>
                  </a:extLst>
                </a:hlinkClick>
              </a:rPr>
              <a:t>FEE</a:t>
            </a:r>
            <a:r>
              <a:rPr lang="it-IT" sz="2000" dirty="0">
                <a:solidFill>
                  <a:srgbClr val="047787"/>
                </a:solidFill>
                <a:latin typeface="Muli" panose="00000500000000000000"/>
              </a:rPr>
              <a:t> (Foundation for </a:t>
            </a:r>
            <a:r>
              <a:rPr lang="it-IT" sz="2000" dirty="0" err="1">
                <a:solidFill>
                  <a:srgbClr val="047787"/>
                </a:solidFill>
                <a:latin typeface="Muli" panose="00000500000000000000"/>
              </a:rPr>
              <a:t>Environmental</a:t>
            </a:r>
            <a:r>
              <a:rPr lang="it-IT" sz="2000" dirty="0">
                <a:solidFill>
                  <a:srgbClr val="047787"/>
                </a:solidFill>
                <a:latin typeface="Muli" panose="00000500000000000000"/>
              </a:rPr>
              <a:t> </a:t>
            </a:r>
            <a:r>
              <a:rPr lang="it-IT" sz="2000" dirty="0" err="1">
                <a:solidFill>
                  <a:srgbClr val="047787"/>
                </a:solidFill>
                <a:latin typeface="Muli" panose="00000500000000000000"/>
              </a:rPr>
              <a:t>Education</a:t>
            </a:r>
            <a:r>
              <a:rPr lang="it-IT" sz="2000" dirty="0">
                <a:solidFill>
                  <a:srgbClr val="047787"/>
                </a:solidFill>
                <a:latin typeface="Muli" panose="00000500000000000000"/>
              </a:rPr>
              <a:t>) la Bandiera Blu per la qualità delle acque, il turismo sostenibile, la gestione dei rifiuti e la valorizzazione delle aree naturalistiche.</a:t>
            </a:r>
            <a:r>
              <a:rPr lang="it-IT" sz="2000" b="0" i="0" u="none" strike="noStrike" cap="all" dirty="0">
                <a:solidFill>
                  <a:srgbClr val="00A4D0"/>
                </a:solidFill>
                <a:effectLst/>
                <a:latin typeface="RobotoBold"/>
                <a:hlinkClick r:id="rId6"/>
              </a:rPr>
              <a:t> </a:t>
            </a:r>
            <a:endParaRPr lang="it-IT" sz="2000" b="0" i="0" dirty="0">
              <a:solidFill>
                <a:srgbClr val="404040"/>
              </a:solidFill>
              <a:effectLst/>
              <a:latin typeface="RobotoLight"/>
            </a:endParaRPr>
          </a:p>
          <a:p>
            <a:pPr algn="just"/>
            <a:br>
              <a:rPr lang="it-IT" sz="2000" b="0" i="0" dirty="0">
                <a:solidFill>
                  <a:srgbClr val="FFFFFF"/>
                </a:solidFill>
                <a:effectLst/>
                <a:latin typeface="RobotoLight"/>
              </a:rPr>
            </a:br>
            <a:endParaRPr lang="it-IT" sz="2000" dirty="0">
              <a:solidFill>
                <a:srgbClr val="047787"/>
              </a:solidFill>
              <a:latin typeface="Muli" panose="00000500000000000000"/>
            </a:endParaRPr>
          </a:p>
        </p:txBody>
      </p:sp>
      <p:sp>
        <p:nvSpPr>
          <p:cNvPr id="8" name="CasellaDiTesto 7">
            <a:extLst>
              <a:ext uri="{FF2B5EF4-FFF2-40B4-BE49-F238E27FC236}">
                <a16:creationId xmlns:a16="http://schemas.microsoft.com/office/drawing/2014/main" id="{808A73F7-C75A-7BAA-5F28-65A8FF5D55A6}"/>
              </a:ext>
            </a:extLst>
          </p:cNvPr>
          <p:cNvSpPr txBox="1"/>
          <p:nvPr/>
        </p:nvSpPr>
        <p:spPr>
          <a:xfrm>
            <a:off x="431463" y="951596"/>
            <a:ext cx="5988424" cy="646331"/>
          </a:xfrm>
          <a:prstGeom prst="rect">
            <a:avLst/>
          </a:prstGeom>
          <a:noFill/>
        </p:spPr>
        <p:txBody>
          <a:bodyPr wrap="square" rtlCol="0">
            <a:spAutoFit/>
          </a:bodyPr>
          <a:lstStyle/>
          <a:p>
            <a:r>
              <a:rPr lang="it-IT" sz="3600" b="1" dirty="0">
                <a:solidFill>
                  <a:srgbClr val="F29208"/>
                </a:solidFill>
                <a:latin typeface="Muli" panose="00000500000000000000" pitchFamily="2" charset="0"/>
              </a:rPr>
              <a:t>Lago di Roncone</a:t>
            </a:r>
          </a:p>
        </p:txBody>
      </p:sp>
      <p:sp>
        <p:nvSpPr>
          <p:cNvPr id="3" name="AutoShape 2" descr="Lago Roncone">
            <a:extLst>
              <a:ext uri="{FF2B5EF4-FFF2-40B4-BE49-F238E27FC236}">
                <a16:creationId xmlns:a16="http://schemas.microsoft.com/office/drawing/2014/main" id="{C8846E66-1F50-F2B0-94C9-EAFDF3DB1D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2" name="Picture 8" descr="Lago di Roncone">
            <a:extLst>
              <a:ext uri="{FF2B5EF4-FFF2-40B4-BE49-F238E27FC236}">
                <a16:creationId xmlns:a16="http://schemas.microsoft.com/office/drawing/2014/main" id="{870108D9-51FC-C52C-58CD-9F73458C3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134" y="3907523"/>
            <a:ext cx="4712563" cy="27323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go di Roncone Sentiero d'escursionismo - Sella Giudicarie, Trento, Italia  | Pacer">
            <a:extLst>
              <a:ext uri="{FF2B5EF4-FFF2-40B4-BE49-F238E27FC236}">
                <a16:creationId xmlns:a16="http://schemas.microsoft.com/office/drawing/2014/main" id="{9FE78D09-095B-F1D8-383C-CA2B13C61D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9402" y="3907523"/>
            <a:ext cx="4712563"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79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113418" y="8909"/>
            <a:ext cx="10919763" cy="584775"/>
          </a:xfrm>
          <a:prstGeom prst="rect">
            <a:avLst/>
          </a:prstGeom>
          <a:noFill/>
        </p:spPr>
        <p:txBody>
          <a:bodyPr wrap="square" rtlCol="0">
            <a:spAutoFit/>
          </a:bodyPr>
          <a:lstStyle/>
          <a:p>
            <a:pPr algn="ctr"/>
            <a:r>
              <a:rPr lang="it-IT" sz="3200" b="1" dirty="0">
                <a:solidFill>
                  <a:srgbClr val="F29208"/>
                </a:solidFill>
                <a:latin typeface="Muli" panose="00000500000000000000" pitchFamily="2" charset="0"/>
              </a:rPr>
              <a:t>SANTUARIO MADONNA DEL LARES</a:t>
            </a:r>
          </a:p>
        </p:txBody>
      </p:sp>
      <p:sp>
        <p:nvSpPr>
          <p:cNvPr id="2" name="CasellaDiTesto 1"/>
          <p:cNvSpPr txBox="1"/>
          <p:nvPr/>
        </p:nvSpPr>
        <p:spPr>
          <a:xfrm>
            <a:off x="4710" y="1228023"/>
            <a:ext cx="11232436" cy="1892826"/>
          </a:xfrm>
          <a:prstGeom prst="rect">
            <a:avLst/>
          </a:prstGeom>
          <a:noFill/>
        </p:spPr>
        <p:txBody>
          <a:bodyPr wrap="square" rtlCol="0">
            <a:spAutoFit/>
          </a:bodyPr>
          <a:lstStyle/>
          <a:p>
            <a:pPr algn="just"/>
            <a:r>
              <a:rPr lang="it-IT" sz="1300" b="0" i="1" dirty="0">
                <a:solidFill>
                  <a:srgbClr val="155B6D"/>
                </a:solidFill>
                <a:effectLst/>
                <a:latin typeface="Muli" panose="00000500000000000000"/>
                <a:cs typeface="Heebo" pitchFamily="2" charset="-79"/>
              </a:rPr>
              <a:t>Specifichiamo che tutte le passeggiate proposte sono percorribili anche durante la stagione invernale, munendosi di calzature adeguate.</a:t>
            </a:r>
            <a:endParaRPr lang="it-IT" sz="1300" b="0" i="0" dirty="0">
              <a:solidFill>
                <a:srgbClr val="155B6D"/>
              </a:solidFill>
              <a:effectLst/>
              <a:latin typeface="Muli" panose="00000500000000000000"/>
              <a:cs typeface="Heebo" pitchFamily="2" charset="-79"/>
            </a:endParaRPr>
          </a:p>
          <a:p>
            <a:pPr algn="just"/>
            <a:r>
              <a:rPr lang="it-IT" sz="1300" b="1" i="0" dirty="0">
                <a:solidFill>
                  <a:srgbClr val="155B6D"/>
                </a:solidFill>
                <a:effectLst/>
                <a:latin typeface="Muli" panose="00000500000000000000"/>
                <a:cs typeface="Heebo" pitchFamily="2" charset="-79"/>
              </a:rPr>
              <a:t>Da Bolbeno al Santuario Madonna del Lares (durata: 30’c.a): </a:t>
            </a:r>
            <a:r>
              <a:rPr lang="it-IT" sz="1300" b="0" i="0" dirty="0">
                <a:solidFill>
                  <a:srgbClr val="155B6D"/>
                </a:solidFill>
                <a:effectLst/>
                <a:latin typeface="Muli" panose="00000500000000000000"/>
                <a:cs typeface="Heebo" pitchFamily="2" charset="-79"/>
              </a:rPr>
              <a:t>Iniziamo la nostra passeggiata dal centro di Bolbeno. Seguiamo la strada che costeggia la Casa Madonna del Lares in direzione del Santuario Madonna del Lares… La strada sale dolcemente attraverso il bosco fino a raggiungere, dopo 2 km circa, il capitello di </a:t>
            </a:r>
            <a:r>
              <a:rPr lang="it-IT" sz="1300" b="0" i="0" dirty="0" err="1">
                <a:solidFill>
                  <a:srgbClr val="155B6D"/>
                </a:solidFill>
                <a:effectLst/>
                <a:latin typeface="Muli" panose="00000500000000000000"/>
                <a:cs typeface="Heebo" pitchFamily="2" charset="-79"/>
              </a:rPr>
              <a:t>Canzane</a:t>
            </a:r>
            <a:r>
              <a:rPr lang="it-IT" sz="1300" b="0" i="0" dirty="0">
                <a:solidFill>
                  <a:srgbClr val="155B6D"/>
                </a:solidFill>
                <a:effectLst/>
                <a:latin typeface="Muli" panose="00000500000000000000"/>
                <a:cs typeface="Heebo" pitchFamily="2" charset="-79"/>
              </a:rPr>
              <a:t>. A questo punto girando a sinistra si raggiunge la radura dove sorge il Santuario.</a:t>
            </a:r>
          </a:p>
          <a:p>
            <a:pPr algn="just"/>
            <a:r>
              <a:rPr lang="it-IT" sz="1300" b="1" i="0" dirty="0">
                <a:solidFill>
                  <a:srgbClr val="155B6D"/>
                </a:solidFill>
                <a:effectLst/>
                <a:latin typeface="Muli" panose="00000500000000000000"/>
                <a:cs typeface="Heebo" pitchFamily="2" charset="-79"/>
              </a:rPr>
              <a:t>Dal Santuario Madonna del Lares a Malga </a:t>
            </a:r>
            <a:r>
              <a:rPr lang="it-IT" sz="1300" b="1" i="0" dirty="0" err="1">
                <a:solidFill>
                  <a:srgbClr val="155B6D"/>
                </a:solidFill>
                <a:effectLst/>
                <a:latin typeface="Muli" panose="00000500000000000000"/>
                <a:cs typeface="Heebo" pitchFamily="2" charset="-79"/>
              </a:rPr>
              <a:t>Splaz</a:t>
            </a:r>
            <a:r>
              <a:rPr lang="it-IT" sz="1300" b="1" i="0" dirty="0">
                <a:solidFill>
                  <a:srgbClr val="155B6D"/>
                </a:solidFill>
                <a:effectLst/>
                <a:latin typeface="Muli" panose="00000500000000000000"/>
                <a:cs typeface="Heebo" pitchFamily="2" charset="-79"/>
              </a:rPr>
              <a:t> (durata: 50’ c.a.): </a:t>
            </a:r>
            <a:r>
              <a:rPr lang="it-IT" sz="1300" b="0" i="0" dirty="0">
                <a:solidFill>
                  <a:srgbClr val="155B6D"/>
                </a:solidFill>
                <a:effectLst/>
                <a:latin typeface="Muli" panose="00000500000000000000"/>
                <a:cs typeface="Heebo" pitchFamily="2" charset="-79"/>
              </a:rPr>
              <a:t>A questo punto, per coloro che amano passeggiate di mezza montagna, dal crocicchio presso il capitello di </a:t>
            </a:r>
            <a:r>
              <a:rPr lang="it-IT" sz="1300" b="0" i="0" dirty="0" err="1">
                <a:solidFill>
                  <a:srgbClr val="155B6D"/>
                </a:solidFill>
                <a:effectLst/>
                <a:latin typeface="Muli" panose="00000500000000000000"/>
                <a:cs typeface="Heebo" pitchFamily="2" charset="-79"/>
              </a:rPr>
              <a:t>Canzane</a:t>
            </a:r>
            <a:r>
              <a:rPr lang="it-IT" sz="1300" b="0" i="0" dirty="0">
                <a:solidFill>
                  <a:srgbClr val="155B6D"/>
                </a:solidFill>
                <a:effectLst/>
                <a:latin typeface="Muli" panose="00000500000000000000"/>
                <a:cs typeface="Heebo" pitchFamily="2" charset="-79"/>
              </a:rPr>
              <a:t>, è possibile imboccare la strada più a monte per raggiungere, attraverso una strada forestale di 3 km, Malga </a:t>
            </a:r>
            <a:r>
              <a:rPr lang="it-IT" sz="1300" b="0" i="0" dirty="0" err="1">
                <a:solidFill>
                  <a:srgbClr val="155B6D"/>
                </a:solidFill>
                <a:effectLst/>
                <a:latin typeface="Muli" panose="00000500000000000000"/>
                <a:cs typeface="Heebo" pitchFamily="2" charset="-79"/>
              </a:rPr>
              <a:t>Splaz</a:t>
            </a:r>
            <a:r>
              <a:rPr lang="it-IT" sz="1300" b="0" i="0" dirty="0">
                <a:solidFill>
                  <a:srgbClr val="155B6D"/>
                </a:solidFill>
                <a:effectLst/>
                <a:latin typeface="Muli" panose="00000500000000000000"/>
                <a:cs typeface="Heebo" pitchFamily="2" charset="-79"/>
              </a:rPr>
              <a:t> (detta Malga Bassa), a quota 1200 m.s.l.m.</a:t>
            </a:r>
          </a:p>
          <a:p>
            <a:pPr algn="just"/>
            <a:r>
              <a:rPr lang="it-IT" sz="1300" b="1" i="0" dirty="0">
                <a:solidFill>
                  <a:srgbClr val="155B6D"/>
                </a:solidFill>
                <a:effectLst/>
                <a:latin typeface="Muli" panose="00000500000000000000"/>
                <a:cs typeface="Heebo" pitchFamily="2" charset="-79"/>
              </a:rPr>
              <a:t>Da Malga </a:t>
            </a:r>
            <a:r>
              <a:rPr lang="it-IT" sz="1300" b="1" i="0" dirty="0" err="1">
                <a:solidFill>
                  <a:srgbClr val="155B6D"/>
                </a:solidFill>
                <a:effectLst/>
                <a:latin typeface="Muli" panose="00000500000000000000"/>
                <a:cs typeface="Heebo" pitchFamily="2" charset="-79"/>
              </a:rPr>
              <a:t>Splaz</a:t>
            </a:r>
            <a:r>
              <a:rPr lang="it-IT" sz="1300" b="1" i="0" dirty="0">
                <a:solidFill>
                  <a:srgbClr val="155B6D"/>
                </a:solidFill>
                <a:effectLst/>
                <a:latin typeface="Muli" panose="00000500000000000000"/>
                <a:cs typeface="Heebo" pitchFamily="2" charset="-79"/>
              </a:rPr>
              <a:t> a Malga </a:t>
            </a:r>
            <a:r>
              <a:rPr lang="it-IT" sz="1300" b="1" i="0" dirty="0" err="1">
                <a:solidFill>
                  <a:srgbClr val="155B6D"/>
                </a:solidFill>
                <a:effectLst/>
                <a:latin typeface="Muli" panose="00000500000000000000"/>
                <a:cs typeface="Heebo" pitchFamily="2" charset="-79"/>
              </a:rPr>
              <a:t>Arteson</a:t>
            </a:r>
            <a:r>
              <a:rPr lang="it-IT" sz="1300" b="1" i="0" dirty="0">
                <a:solidFill>
                  <a:srgbClr val="155B6D"/>
                </a:solidFill>
                <a:effectLst/>
                <a:latin typeface="Muli" panose="00000500000000000000"/>
                <a:cs typeface="Heebo" pitchFamily="2" charset="-79"/>
              </a:rPr>
              <a:t> (durata: 20’c.a.): </a:t>
            </a:r>
            <a:r>
              <a:rPr lang="it-IT" sz="1300" b="0" i="0" dirty="0">
                <a:solidFill>
                  <a:srgbClr val="155B6D"/>
                </a:solidFill>
                <a:effectLst/>
                <a:latin typeface="Muli" panose="00000500000000000000"/>
                <a:cs typeface="Heebo" pitchFamily="2" charset="-79"/>
              </a:rPr>
              <a:t>Dal bivio che precede Malga </a:t>
            </a:r>
            <a:r>
              <a:rPr lang="it-IT" sz="1300" b="0" i="0" dirty="0" err="1">
                <a:solidFill>
                  <a:srgbClr val="155B6D"/>
                </a:solidFill>
                <a:effectLst/>
                <a:latin typeface="Muli" panose="00000500000000000000"/>
                <a:cs typeface="Heebo" pitchFamily="2" charset="-79"/>
              </a:rPr>
              <a:t>Splatz</a:t>
            </a:r>
            <a:r>
              <a:rPr lang="it-IT" sz="1300" b="0" i="0" dirty="0">
                <a:solidFill>
                  <a:srgbClr val="155B6D"/>
                </a:solidFill>
                <a:effectLst/>
                <a:latin typeface="Muli" panose="00000500000000000000"/>
                <a:cs typeface="Heebo" pitchFamily="2" charset="-79"/>
              </a:rPr>
              <a:t> è possibile raggiungere Malga </a:t>
            </a:r>
            <a:r>
              <a:rPr lang="it-IT" sz="1300" b="0" i="0" dirty="0" err="1">
                <a:solidFill>
                  <a:srgbClr val="155B6D"/>
                </a:solidFill>
                <a:effectLst/>
                <a:latin typeface="Muli" panose="00000500000000000000"/>
                <a:cs typeface="Heebo" pitchFamily="2" charset="-79"/>
              </a:rPr>
              <a:t>Arteson</a:t>
            </a:r>
            <a:r>
              <a:rPr lang="it-IT" sz="1300" b="0" i="0" dirty="0">
                <a:solidFill>
                  <a:srgbClr val="155B6D"/>
                </a:solidFill>
                <a:effectLst/>
                <a:latin typeface="Muli" panose="00000500000000000000"/>
                <a:cs typeface="Heebo" pitchFamily="2" charset="-79"/>
              </a:rPr>
              <a:t> (1300 m.s.l.m. ). La prima parte del percorso è costituita sempre da una strada Forestale, mentre nella seconda parte ci si immette in un facile sentiero che in pochi minuti raggiunge la Malga.</a:t>
            </a:r>
          </a:p>
        </p:txBody>
      </p:sp>
      <p:sp>
        <p:nvSpPr>
          <p:cNvPr id="3" name="AutoShape 2" descr="Lago Roncone">
            <a:extLst>
              <a:ext uri="{FF2B5EF4-FFF2-40B4-BE49-F238E27FC236}">
                <a16:creationId xmlns:a16="http://schemas.microsoft.com/office/drawing/2014/main" id="{C8846E66-1F50-F2B0-94C9-EAFDF3DB1D2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6" name="Picture 2" descr="Santuario della Madonna del Lares a Bolbeno">
            <a:extLst>
              <a:ext uri="{FF2B5EF4-FFF2-40B4-BE49-F238E27FC236}">
                <a16:creationId xmlns:a16="http://schemas.microsoft.com/office/drawing/2014/main" id="{82C218E6-AABB-D984-397F-82B831176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06" y="3233969"/>
            <a:ext cx="4676159" cy="337015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698BCEF-63FF-756E-DD57-9240DBCB394D}"/>
              </a:ext>
            </a:extLst>
          </p:cNvPr>
          <p:cNvSpPr txBox="1"/>
          <p:nvPr/>
        </p:nvSpPr>
        <p:spPr>
          <a:xfrm>
            <a:off x="0" y="512024"/>
            <a:ext cx="10105054" cy="646331"/>
          </a:xfrm>
          <a:prstGeom prst="rect">
            <a:avLst/>
          </a:prstGeom>
          <a:noFill/>
        </p:spPr>
        <p:txBody>
          <a:bodyPr wrap="square" rtlCol="0">
            <a:spAutoFit/>
          </a:bodyPr>
          <a:lstStyle/>
          <a:p>
            <a:endParaRPr lang="it-IT" sz="800" b="1" dirty="0">
              <a:solidFill>
                <a:srgbClr val="F29208"/>
              </a:solidFill>
              <a:latin typeface="Muli" panose="00000500000000000000" pitchFamily="2" charset="0"/>
            </a:endParaRPr>
          </a:p>
          <a:p>
            <a:r>
              <a:rPr lang="it-IT" sz="2800" b="1" dirty="0">
                <a:solidFill>
                  <a:srgbClr val="F29208"/>
                </a:solidFill>
                <a:latin typeface="Muli" panose="00000500000000000000" pitchFamily="2" charset="0"/>
              </a:rPr>
              <a:t>Camminare alla scoperta di BOLBENO….</a:t>
            </a:r>
          </a:p>
        </p:txBody>
      </p:sp>
      <p:sp>
        <p:nvSpPr>
          <p:cNvPr id="8" name="CasellaDiTesto 7">
            <a:extLst>
              <a:ext uri="{FF2B5EF4-FFF2-40B4-BE49-F238E27FC236}">
                <a16:creationId xmlns:a16="http://schemas.microsoft.com/office/drawing/2014/main" id="{0D19A20A-065F-98DB-B75C-08E92AEA1731}"/>
              </a:ext>
            </a:extLst>
          </p:cNvPr>
          <p:cNvSpPr txBox="1"/>
          <p:nvPr/>
        </p:nvSpPr>
        <p:spPr>
          <a:xfrm>
            <a:off x="4946625" y="3234229"/>
            <a:ext cx="6086556" cy="3370153"/>
          </a:xfrm>
          <a:prstGeom prst="rect">
            <a:avLst/>
          </a:prstGeom>
          <a:noFill/>
        </p:spPr>
        <p:txBody>
          <a:bodyPr wrap="square" rtlCol="0">
            <a:spAutoFit/>
          </a:bodyPr>
          <a:lstStyle/>
          <a:p>
            <a:pPr algn="just"/>
            <a:r>
              <a:rPr lang="it-IT" sz="1300" b="1" dirty="0">
                <a:solidFill>
                  <a:srgbClr val="155B6D"/>
                </a:solidFill>
                <a:latin typeface="Muli" panose="00000500000000000000"/>
                <a:cs typeface="Heebo" pitchFamily="2" charset="-79"/>
              </a:rPr>
              <a:t>Da Malga </a:t>
            </a:r>
            <a:r>
              <a:rPr lang="it-IT" sz="1300" b="1" dirty="0" err="1">
                <a:solidFill>
                  <a:srgbClr val="155B6D"/>
                </a:solidFill>
                <a:latin typeface="Muli" panose="00000500000000000000"/>
                <a:cs typeface="Heebo" pitchFamily="2" charset="-79"/>
              </a:rPr>
              <a:t>Splaz</a:t>
            </a:r>
            <a:r>
              <a:rPr lang="it-IT" sz="1300" b="1" dirty="0">
                <a:solidFill>
                  <a:srgbClr val="155B6D"/>
                </a:solidFill>
                <a:latin typeface="Muli" panose="00000500000000000000"/>
                <a:cs typeface="Heebo" pitchFamily="2" charset="-79"/>
              </a:rPr>
              <a:t> a Malga Meda (durata: 1 ora c.a.): </a:t>
            </a:r>
            <a:r>
              <a:rPr lang="it-IT" sz="1300" dirty="0">
                <a:solidFill>
                  <a:srgbClr val="155B6D"/>
                </a:solidFill>
                <a:latin typeface="Muli" panose="00000500000000000000"/>
                <a:cs typeface="Heebo" pitchFamily="2" charset="-79"/>
              </a:rPr>
              <a:t>Poco dopo Malga </a:t>
            </a:r>
            <a:r>
              <a:rPr lang="it-IT" sz="1300" dirty="0" err="1">
                <a:solidFill>
                  <a:srgbClr val="155B6D"/>
                </a:solidFill>
                <a:latin typeface="Muli" panose="00000500000000000000"/>
                <a:cs typeface="Heebo" pitchFamily="2" charset="-79"/>
              </a:rPr>
              <a:t>Splatz</a:t>
            </a:r>
            <a:r>
              <a:rPr lang="it-IT" sz="1300" dirty="0">
                <a:solidFill>
                  <a:srgbClr val="155B6D"/>
                </a:solidFill>
                <a:latin typeface="Muli" panose="00000500000000000000"/>
                <a:cs typeface="Heebo" pitchFamily="2" charset="-79"/>
              </a:rPr>
              <a:t> termina la strada forestale e si può imboccare la “Val Larga” attraverso la quale, grazie ad un comodo sentiero, si raggiunge la Malga alta detta Meda, dopo circa un’ora di cammino.</a:t>
            </a:r>
            <a:br>
              <a:rPr lang="it-IT" sz="1300" dirty="0">
                <a:solidFill>
                  <a:srgbClr val="155B6D"/>
                </a:solidFill>
                <a:latin typeface="Muli" panose="00000500000000000000"/>
                <a:cs typeface="Heebo" pitchFamily="2" charset="-79"/>
              </a:rPr>
            </a:br>
            <a:r>
              <a:rPr lang="it-IT" sz="1300" b="1" dirty="0">
                <a:solidFill>
                  <a:srgbClr val="155B6D"/>
                </a:solidFill>
                <a:latin typeface="Muli" panose="00000500000000000000"/>
                <a:cs typeface="Heebo" pitchFamily="2" charset="-79"/>
              </a:rPr>
              <a:t>Da Malga Meda</a:t>
            </a:r>
            <a:r>
              <a:rPr lang="it-IT" sz="1300" dirty="0">
                <a:solidFill>
                  <a:srgbClr val="155B6D"/>
                </a:solidFill>
                <a:latin typeface="Muli" panose="00000500000000000000"/>
                <a:cs typeface="Heebo" pitchFamily="2" charset="-79"/>
              </a:rPr>
              <a:t> gli appassionati potranno davvero sbizzarrirsi: solo per citarne alcuni, attraverso percorsi più o meno impegnativi è possibile raggiungere Malga </a:t>
            </a:r>
            <a:r>
              <a:rPr lang="it-IT" sz="1300" dirty="0" err="1">
                <a:solidFill>
                  <a:srgbClr val="155B6D"/>
                </a:solidFill>
                <a:latin typeface="Muli" panose="00000500000000000000"/>
                <a:cs typeface="Heebo" pitchFamily="2" charset="-79"/>
              </a:rPr>
              <a:t>Gaverdina</a:t>
            </a:r>
            <a:r>
              <a:rPr lang="it-IT" sz="1300" dirty="0">
                <a:solidFill>
                  <a:srgbClr val="155B6D"/>
                </a:solidFill>
                <a:latin typeface="Muli" panose="00000500000000000000"/>
                <a:cs typeface="Heebo" pitchFamily="2" charset="-79"/>
              </a:rPr>
              <a:t> (nel territorio del Comune di Zuclo) e Malga </a:t>
            </a:r>
            <a:r>
              <a:rPr lang="it-IT" sz="1300" dirty="0" err="1">
                <a:solidFill>
                  <a:srgbClr val="155B6D"/>
                </a:solidFill>
                <a:latin typeface="Muli" panose="00000500000000000000"/>
                <a:cs typeface="Heebo" pitchFamily="2" charset="-79"/>
              </a:rPr>
              <a:t>Stablo</a:t>
            </a:r>
            <a:r>
              <a:rPr lang="it-IT" sz="1300" dirty="0">
                <a:solidFill>
                  <a:srgbClr val="155B6D"/>
                </a:solidFill>
                <a:latin typeface="Muli" panose="00000500000000000000"/>
                <a:cs typeface="Heebo" pitchFamily="2" charset="-79"/>
              </a:rPr>
              <a:t> (Comune di Tione di Trento e Bleggio Superiore).</a:t>
            </a:r>
          </a:p>
          <a:p>
            <a:pPr algn="just"/>
            <a:r>
              <a:rPr lang="it-IT" sz="1300" b="1" dirty="0">
                <a:solidFill>
                  <a:srgbClr val="155B6D"/>
                </a:solidFill>
                <a:latin typeface="Muli" panose="00000500000000000000"/>
                <a:cs typeface="Heebo" pitchFamily="2" charset="-79"/>
              </a:rPr>
              <a:t>Da Malga </a:t>
            </a:r>
            <a:r>
              <a:rPr lang="it-IT" sz="1300" b="1" dirty="0" err="1">
                <a:solidFill>
                  <a:srgbClr val="155B6D"/>
                </a:solidFill>
                <a:latin typeface="Muli" panose="00000500000000000000"/>
                <a:cs typeface="Heebo" pitchFamily="2" charset="-79"/>
              </a:rPr>
              <a:t>Arteson</a:t>
            </a:r>
            <a:r>
              <a:rPr lang="it-IT" sz="1300" b="1" dirty="0">
                <a:solidFill>
                  <a:srgbClr val="155B6D"/>
                </a:solidFill>
                <a:latin typeface="Muli" panose="00000500000000000000"/>
                <a:cs typeface="Heebo" pitchFamily="2" charset="-79"/>
              </a:rPr>
              <a:t> ai Prati d’Aprico (durata: 50’ c.a.): </a:t>
            </a:r>
            <a:r>
              <a:rPr lang="it-IT" sz="1300" dirty="0">
                <a:solidFill>
                  <a:srgbClr val="155B6D"/>
                </a:solidFill>
                <a:latin typeface="Muli" panose="00000500000000000000"/>
                <a:cs typeface="Heebo" pitchFamily="2" charset="-79"/>
              </a:rPr>
              <a:t>Attraverso questo itinerario è possibile in un certo senso chiudere il cerchio, vista la vicinanza della località Aprico con il Santuario Madonna del Lares.</a:t>
            </a:r>
            <a:br>
              <a:rPr lang="it-IT" sz="1300" dirty="0">
                <a:solidFill>
                  <a:srgbClr val="155B6D"/>
                </a:solidFill>
                <a:latin typeface="Muli" panose="00000500000000000000"/>
                <a:cs typeface="Heebo" pitchFamily="2" charset="-79"/>
              </a:rPr>
            </a:br>
            <a:r>
              <a:rPr lang="it-IT" sz="1300" dirty="0">
                <a:solidFill>
                  <a:srgbClr val="155B6D"/>
                </a:solidFill>
                <a:latin typeface="Muli" panose="00000500000000000000"/>
                <a:cs typeface="Heebo" pitchFamily="2" charset="-79"/>
              </a:rPr>
              <a:t>Si tratta di percorrere una dolce strada forestale che dopo circa 4 km ci immette in una splendida radura dove diversi abitanti di Bolbeno amano trascorrere le estati presso le proprie “Ca da Mont”. Si ricorda che qui, sul punto panoramico “</a:t>
            </a:r>
            <a:r>
              <a:rPr lang="it-IT" sz="1300" dirty="0" err="1">
                <a:solidFill>
                  <a:srgbClr val="155B6D"/>
                </a:solidFill>
                <a:latin typeface="Muli" panose="00000500000000000000"/>
                <a:cs typeface="Heebo" pitchFamily="2" charset="-79"/>
              </a:rPr>
              <a:t>Dos</a:t>
            </a:r>
            <a:r>
              <a:rPr lang="it-IT" sz="1300" dirty="0">
                <a:solidFill>
                  <a:srgbClr val="155B6D"/>
                </a:solidFill>
                <a:latin typeface="Muli" panose="00000500000000000000"/>
                <a:cs typeface="Heebo" pitchFamily="2" charset="-79"/>
              </a:rPr>
              <a:t> Borel” si erge un maestoso faggio plurisecolare (almeno 500 anni) ritenuto il maggiore esemplare delle Valli Giudicarie.</a:t>
            </a:r>
          </a:p>
          <a:p>
            <a:endParaRPr lang="it-IT" dirty="0"/>
          </a:p>
        </p:txBody>
      </p:sp>
    </p:spTree>
    <p:extLst>
      <p:ext uri="{BB962C8B-B14F-4D97-AF65-F5344CB8AC3E}">
        <p14:creationId xmlns:p14="http://schemas.microsoft.com/office/powerpoint/2010/main" val="349242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289881" y="341506"/>
            <a:ext cx="10531628"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CHIESA DI S. VIGILIO </a:t>
            </a:r>
          </a:p>
        </p:txBody>
      </p:sp>
      <p:sp>
        <p:nvSpPr>
          <p:cNvPr id="2" name="CasellaDiTesto 1"/>
          <p:cNvSpPr txBox="1"/>
          <p:nvPr/>
        </p:nvSpPr>
        <p:spPr>
          <a:xfrm>
            <a:off x="450574" y="1706355"/>
            <a:ext cx="9654008" cy="1815882"/>
          </a:xfrm>
          <a:prstGeom prst="rect">
            <a:avLst/>
          </a:prstGeom>
          <a:noFill/>
        </p:spPr>
        <p:txBody>
          <a:bodyPr wrap="square" rtlCol="0">
            <a:spAutoFit/>
          </a:bodyPr>
          <a:lstStyle/>
          <a:p>
            <a:pPr algn="l"/>
            <a:r>
              <a:rPr lang="it-IT" sz="1600" dirty="0">
                <a:solidFill>
                  <a:srgbClr val="047787"/>
                </a:solidFill>
                <a:latin typeface="Muli" panose="00000500000000000000"/>
              </a:rPr>
              <a:t>Lungo le rive del fiume Sarca, nelle vicinanze del centro sportivo, sorge la chiesetta dedicata a S. Vigilio. La chiesa è posta su di un promontorio roccioso che non teme l’urto del fiume. Davanti ad essa passava l’antica strada che conduceva in Rendena.</a:t>
            </a:r>
          </a:p>
          <a:p>
            <a:pPr algn="l"/>
            <a:r>
              <a:rPr lang="it-IT" sz="1600" dirty="0">
                <a:solidFill>
                  <a:srgbClr val="047787"/>
                </a:solidFill>
                <a:latin typeface="Muli" panose="00000500000000000000"/>
              </a:rPr>
              <a:t>Di fianco alla facciata della chiesa appoggiata al campanile c’è una nicchia con all’interno un masso di granito sul quale, come dice la scritta, la tradizione vuole sia stata deposta la salma di S. Vigilio.</a:t>
            </a:r>
          </a:p>
          <a:p>
            <a:pPr algn="l"/>
            <a:r>
              <a:rPr lang="it-IT" sz="1600" dirty="0">
                <a:solidFill>
                  <a:srgbClr val="047787"/>
                </a:solidFill>
                <a:latin typeface="Muli" panose="00000500000000000000"/>
              </a:rPr>
              <a:t>Sul lato destro sono custodite le lapidi del cimitero del colera che è stato distrutto per costruire la strada che collega il Basso Arno a </a:t>
            </a:r>
            <a:r>
              <a:rPr lang="it-IT" sz="1600" dirty="0" err="1">
                <a:solidFill>
                  <a:srgbClr val="047787"/>
                </a:solidFill>
                <a:latin typeface="Muli" panose="00000500000000000000"/>
              </a:rPr>
              <a:t>Sesena</a:t>
            </a:r>
            <a:r>
              <a:rPr lang="it-IT" sz="1600" dirty="0">
                <a:solidFill>
                  <a:srgbClr val="047787"/>
                </a:solidFill>
                <a:latin typeface="Muli" panose="00000500000000000000"/>
              </a:rPr>
              <a:t>. La piccola sacrestia ha affreschi medievali ed una grata in pietra.</a:t>
            </a:r>
          </a:p>
        </p:txBody>
      </p:sp>
      <p:sp>
        <p:nvSpPr>
          <p:cNvPr id="3" name="CasellaDiTesto 2"/>
          <p:cNvSpPr txBox="1"/>
          <p:nvPr/>
        </p:nvSpPr>
        <p:spPr>
          <a:xfrm>
            <a:off x="289881" y="1306138"/>
            <a:ext cx="10171930"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   Chiesa di San Vigilio </a:t>
            </a:r>
          </a:p>
        </p:txBody>
      </p:sp>
      <p:sp>
        <p:nvSpPr>
          <p:cNvPr id="4" name="AutoShape 2" descr="Chiesa Di San Vigilio A Tione">
            <a:extLst>
              <a:ext uri="{FF2B5EF4-FFF2-40B4-BE49-F238E27FC236}">
                <a16:creationId xmlns:a16="http://schemas.microsoft.com/office/drawing/2014/main" id="{A3BF4243-7E0B-C163-7716-43BE7F2046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80" name="Picture 8" descr="Chiesa di San Vigilio a Tione">
            <a:extLst>
              <a:ext uri="{FF2B5EF4-FFF2-40B4-BE49-F238E27FC236}">
                <a16:creationId xmlns:a16="http://schemas.microsoft.com/office/drawing/2014/main" id="{92C70145-062A-BB48-9E9B-122CDCE8C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336" y="3631567"/>
            <a:ext cx="4286400" cy="2857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7B791BE-7495-832F-A286-07A193AED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082" y="3581400"/>
            <a:ext cx="3734403" cy="280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996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289881" y="341506"/>
            <a:ext cx="10531628"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CAMMINO DI SAN VIGILIO </a:t>
            </a:r>
          </a:p>
        </p:txBody>
      </p:sp>
      <p:sp>
        <p:nvSpPr>
          <p:cNvPr id="3" name="CasellaDiTesto 2"/>
          <p:cNvSpPr txBox="1"/>
          <p:nvPr/>
        </p:nvSpPr>
        <p:spPr>
          <a:xfrm>
            <a:off x="289881" y="1306138"/>
            <a:ext cx="10171930"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   </a:t>
            </a:r>
          </a:p>
        </p:txBody>
      </p:sp>
      <p:sp>
        <p:nvSpPr>
          <p:cNvPr id="4" name="AutoShape 2" descr="Chiesa Di San Vigilio A Tione">
            <a:extLst>
              <a:ext uri="{FF2B5EF4-FFF2-40B4-BE49-F238E27FC236}">
                <a16:creationId xmlns:a16="http://schemas.microsoft.com/office/drawing/2014/main" id="{A3BF4243-7E0B-C163-7716-43BE7F2046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CasellaDiTesto 1">
            <a:extLst>
              <a:ext uri="{FF2B5EF4-FFF2-40B4-BE49-F238E27FC236}">
                <a16:creationId xmlns:a16="http://schemas.microsoft.com/office/drawing/2014/main" id="{8441C601-DB80-0692-D140-978E4B1CC965}"/>
              </a:ext>
            </a:extLst>
          </p:cNvPr>
          <p:cNvSpPr txBox="1"/>
          <p:nvPr/>
        </p:nvSpPr>
        <p:spPr>
          <a:xfrm>
            <a:off x="403506" y="1059917"/>
            <a:ext cx="10531628" cy="584775"/>
          </a:xfrm>
          <a:prstGeom prst="rect">
            <a:avLst/>
          </a:prstGeom>
          <a:noFill/>
        </p:spPr>
        <p:txBody>
          <a:bodyPr wrap="square" rtlCol="0">
            <a:spAutoFit/>
          </a:bodyPr>
          <a:lstStyle/>
          <a:p>
            <a:r>
              <a:rPr lang="it-IT" sz="1600" dirty="0">
                <a:solidFill>
                  <a:srgbClr val="047787"/>
                </a:solidFill>
                <a:latin typeface="Muli" panose="00000500000000000000"/>
              </a:rPr>
              <a:t>Cammina dolcemente da Madonna di Campiglio a Trento, o viceversa, lungo il sentiero di San Vili. 100 km di storia, cultura, natura e bellezza.</a:t>
            </a:r>
          </a:p>
        </p:txBody>
      </p:sp>
      <p:sp>
        <p:nvSpPr>
          <p:cNvPr id="9" name="CasellaDiTesto 8">
            <a:extLst>
              <a:ext uri="{FF2B5EF4-FFF2-40B4-BE49-F238E27FC236}">
                <a16:creationId xmlns:a16="http://schemas.microsoft.com/office/drawing/2014/main" id="{A7E495BA-E1BB-B051-0917-CEB180F7E774}"/>
              </a:ext>
            </a:extLst>
          </p:cNvPr>
          <p:cNvSpPr txBox="1"/>
          <p:nvPr/>
        </p:nvSpPr>
        <p:spPr>
          <a:xfrm>
            <a:off x="274302" y="1943701"/>
            <a:ext cx="10404157" cy="1969770"/>
          </a:xfrm>
          <a:prstGeom prst="rect">
            <a:avLst/>
          </a:prstGeom>
          <a:noFill/>
        </p:spPr>
        <p:txBody>
          <a:bodyPr wrap="square" rtlCol="0">
            <a:spAutoFit/>
          </a:bodyPr>
          <a:lstStyle/>
          <a:p>
            <a:pPr algn="l"/>
            <a:r>
              <a:rPr lang="it-IT" sz="2000" b="1" dirty="0">
                <a:solidFill>
                  <a:srgbClr val="047787"/>
                </a:solidFill>
                <a:latin typeface="Muli" panose="00000500000000000000"/>
              </a:rPr>
              <a:t>LE DUE VARIANTI DEL CAMMINO DI SAN VILI: ALTO E BASSO</a:t>
            </a:r>
          </a:p>
          <a:p>
            <a:pPr algn="l"/>
            <a:endParaRPr lang="it-IT" sz="2000" dirty="0">
              <a:solidFill>
                <a:srgbClr val="047787"/>
              </a:solidFill>
              <a:latin typeface="Muli" panose="00000500000000000000"/>
            </a:endParaRPr>
          </a:p>
          <a:p>
            <a:pPr algn="l"/>
            <a:r>
              <a:rPr lang="it-IT" sz="1600" dirty="0">
                <a:solidFill>
                  <a:srgbClr val="047787"/>
                </a:solidFill>
                <a:latin typeface="Muli" panose="00000500000000000000"/>
              </a:rPr>
              <a:t>IL CAMMINO: Il sentiero di S. Vili, cammino per pellegrini antichi e moderni, è un lungo percorso, aperto nel 1988 dalla S.A.T. (Società Alpinisti Tridentini), che va da Madonna di Campiglio a Trento per un totale di quasi cento chilometri. Suddiviso logisticamente in sei tappe, ognuna di esse costituisce già di per </a:t>
            </a:r>
            <a:r>
              <a:rPr lang="it-IT" sz="1600" dirty="0" err="1">
                <a:solidFill>
                  <a:srgbClr val="047787"/>
                </a:solidFill>
                <a:latin typeface="Muli" panose="00000500000000000000"/>
              </a:rPr>
              <a:t>sè</a:t>
            </a:r>
            <a:r>
              <a:rPr lang="it-IT" sz="1600" dirty="0">
                <a:solidFill>
                  <a:srgbClr val="047787"/>
                </a:solidFill>
                <a:latin typeface="Muli" panose="00000500000000000000"/>
              </a:rPr>
              <a:t> un'escursione completa e soddisfacente.</a:t>
            </a:r>
          </a:p>
          <a:p>
            <a:endParaRPr lang="it-IT" dirty="0"/>
          </a:p>
        </p:txBody>
      </p:sp>
      <p:pic>
        <p:nvPicPr>
          <p:cNvPr id="1026" name="Picture 2">
            <a:extLst>
              <a:ext uri="{FF2B5EF4-FFF2-40B4-BE49-F238E27FC236}">
                <a16:creationId xmlns:a16="http://schemas.microsoft.com/office/drawing/2014/main" id="{26EEB632-5526-7D8B-E18D-0ADE8261E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22" y="3598398"/>
            <a:ext cx="2242787" cy="29954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oto by visittrentino, caption reads: “𝗠𝗮𝗻'𝘀 𝗿𝗲𝗮𝗹 𝗵𝗼𝗺𝗲 𝗶𝘀 𝗻𝗼𝘁 𝗮 𝗵𝗼𝘂𝘀𝗲 𝗯𝘂𝘁 𝘁𝗵𝗲 𝗥𝗼𝗮𝗱, 𝗮𝗻𝗱 𝗹𝗶𝗳𝗲 𝗶𝘁𝘀𝗲𝗹𝗳 𝗶𝘀 𝗮 𝗷𝗼𝘂𝗿𝗻𝗲𝘆 𝘁𝗼 𝗯𝗲 𝘄𝗮𝗹𝗸𝗲𝗱 𝗼𝗻 𝗳𝗼𝗼𝘁.”&#10;– Bruce Chatwin&#10;&#10;The San Vili Way is named after St Vigilius, bishop and patron saint of Trento ✨ Legend has it that he walked it in the 4th century AD on his mission to spread the Word. Divided into two parts, the High and the Low, the Way skirts the stunning Brenta Dolomites, passing through villages with ancient traditions and landscapes where water has given rock new form 🌿&#10;&#10;📅 And from 20 to 25 June you can enjoy San Vili Special Week, a real experience that brings you closer to the natural world – and yourself! To heighten your enjoyment of this evocative walk, every day brings an encounter with a remarkable person, from a dancer or writer to a Paralympian 🤩 Are you ready to take their stories in your stride?&#10;&#10;👉 Add visittrentino to your following and favourites for fresh and updated adventures!&#10;&#10;#visittrentino #trentinowow #ilikeitaly #springintrentino campigliodolomiti gardatrentino discovertrento camminosanvili &#10;📸 maxlazzi &#10;&#10;#madonnadicampiglio #dolomitidibrenta #gardatrentino #discovertrento #camminosanvili  #slowturism #sanromedio #visualwanderlust #discovereurope #enjoythejourney #enjoythemoment #enjoytheview #hikingculture #hikingtrails #hikinghteglobe #discoverearth #placetosee #placetovisit #bucketlistadventures #hikingadventures #trekkingitalia #amazingplaces #mountainsarecalling #dolomites #dolomiten #pilgrimage">
            <a:extLst>
              <a:ext uri="{FF2B5EF4-FFF2-40B4-BE49-F238E27FC236}">
                <a16:creationId xmlns:a16="http://schemas.microsoft.com/office/drawing/2014/main" id="{08844C21-9150-AD7A-6C23-3D39996A4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836" y="3598398"/>
            <a:ext cx="2502647" cy="31255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E999096-4BC0-6A13-F007-BC42DF07E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2329" y="3598398"/>
            <a:ext cx="4133981" cy="299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37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92234" y="239088"/>
            <a:ext cx="11520000" cy="7482857"/>
          </a:xfrm>
          <a:prstGeom prst="rect">
            <a:avLst/>
          </a:prstGeom>
        </p:spPr>
      </p:pic>
      <p:sp>
        <p:nvSpPr>
          <p:cNvPr id="2" name="CasellaDiTesto 1">
            <a:extLst>
              <a:ext uri="{FF2B5EF4-FFF2-40B4-BE49-F238E27FC236}">
                <a16:creationId xmlns:a16="http://schemas.microsoft.com/office/drawing/2014/main" id="{FCD4D95E-F781-0F8D-5B72-95879D22989A}"/>
              </a:ext>
            </a:extLst>
          </p:cNvPr>
          <p:cNvSpPr txBox="1"/>
          <p:nvPr/>
        </p:nvSpPr>
        <p:spPr>
          <a:xfrm>
            <a:off x="360000" y="253988"/>
            <a:ext cx="5399999" cy="1017844"/>
          </a:xfrm>
          <a:prstGeom prst="rect">
            <a:avLst/>
          </a:prstGeom>
          <a:noFill/>
        </p:spPr>
        <p:txBody>
          <a:bodyPr wrap="square" lIns="90000" tIns="46800" rIns="90000" bIns="46800" rtlCol="0" anchor="ctr" anchorCtr="0">
            <a:spAutoFit/>
          </a:bodyPr>
          <a:lstStyle/>
          <a:p>
            <a:pPr marR="0" algn="r" rtl="0">
              <a:lnSpc>
                <a:spcPts val="3600"/>
              </a:lnSpc>
            </a:pPr>
            <a:r>
              <a:rPr lang="it-IT" sz="2800" b="1" i="0" u="none" strike="noStrike" dirty="0">
                <a:solidFill>
                  <a:srgbClr val="047787"/>
                </a:solidFill>
                <a:latin typeface="Muli" panose="00000500000000000000" pitchFamily="2" charset="0"/>
              </a:rPr>
              <a:t>Le aree di intervento di Orizzontegiovani</a:t>
            </a:r>
            <a:endParaRPr lang="it-IT" sz="2800" dirty="0"/>
          </a:p>
        </p:txBody>
      </p:sp>
      <p:sp>
        <p:nvSpPr>
          <p:cNvPr id="3" name="CasellaDiTesto 2">
            <a:extLst>
              <a:ext uri="{FF2B5EF4-FFF2-40B4-BE49-F238E27FC236}">
                <a16:creationId xmlns:a16="http://schemas.microsoft.com/office/drawing/2014/main" id="{E23EFF28-684D-6378-D137-007384A5DBCC}"/>
              </a:ext>
            </a:extLst>
          </p:cNvPr>
          <p:cNvSpPr txBox="1"/>
          <p:nvPr/>
        </p:nvSpPr>
        <p:spPr>
          <a:xfrm>
            <a:off x="0" y="1465552"/>
            <a:ext cx="5556866" cy="2693045"/>
          </a:xfrm>
          <a:prstGeom prst="rect">
            <a:avLst/>
          </a:prstGeom>
          <a:noFill/>
        </p:spPr>
        <p:txBody>
          <a:bodyPr wrap="square" rtlCol="0">
            <a:spAutoFit/>
          </a:bodyPr>
          <a:lstStyle/>
          <a:p>
            <a:pPr marR="0" algn="r" rtl="0"/>
            <a:r>
              <a:rPr lang="it-IT" sz="2000" b="1" i="0" u="none" strike="noStrike" dirty="0">
                <a:solidFill>
                  <a:srgbClr val="F19208"/>
                </a:solidFill>
                <a:latin typeface="Muli" panose="00000500000000000000" pitchFamily="2" charset="0"/>
              </a:rPr>
              <a:t>OSPITALITÀ</a:t>
            </a:r>
          </a:p>
          <a:p>
            <a:pPr marR="0" algn="r" rtl="0">
              <a:spcAft>
                <a:spcPts val="600"/>
              </a:spcAft>
            </a:pPr>
            <a:r>
              <a:rPr lang="it-IT" dirty="0">
                <a:solidFill>
                  <a:srgbClr val="F19208"/>
                </a:solidFill>
                <a:latin typeface="Muli" panose="00000500000000000000" pitchFamily="2" charset="0"/>
              </a:rPr>
              <a:t>Le nostre strutture</a:t>
            </a:r>
          </a:p>
          <a:p>
            <a:pPr marR="0" algn="r" rtl="0"/>
            <a:r>
              <a:rPr lang="it-IT" sz="1400" dirty="0">
                <a:solidFill>
                  <a:srgbClr val="047787"/>
                </a:solidFill>
                <a:latin typeface="Muli" panose="00000500000000000000"/>
              </a:rPr>
              <a:t>Gestiamo  tre strutture ricettive nelle </a:t>
            </a:r>
            <a:r>
              <a:rPr lang="it-IT" sz="1400" dirty="0" err="1">
                <a:solidFill>
                  <a:srgbClr val="047787"/>
                </a:solidFill>
                <a:latin typeface="Muli" panose="00000500000000000000"/>
              </a:rPr>
              <a:t>Giudicarie</a:t>
            </a:r>
            <a:endParaRPr lang="it-IT" sz="1400" dirty="0">
              <a:solidFill>
                <a:srgbClr val="047787"/>
              </a:solidFill>
              <a:latin typeface="Muli" panose="00000500000000000000"/>
            </a:endParaRPr>
          </a:p>
          <a:p>
            <a:pPr marR="0" algn="r" rtl="0"/>
            <a:r>
              <a:rPr lang="it-IT" sz="1400" dirty="0">
                <a:solidFill>
                  <a:srgbClr val="047787"/>
                </a:solidFill>
                <a:latin typeface="Muli" panose="00000500000000000000"/>
              </a:rPr>
              <a:t>(Casa Terre Comuni, Porte di Rendena;</a:t>
            </a:r>
          </a:p>
          <a:p>
            <a:pPr marR="0" algn="r" rtl="0"/>
            <a:r>
              <a:rPr lang="it-IT" sz="1400" dirty="0">
                <a:solidFill>
                  <a:srgbClr val="047787"/>
                </a:solidFill>
                <a:latin typeface="Muli" panose="00000500000000000000"/>
              </a:rPr>
              <a:t>Casa Madonna del Lares, Borgo Lares;</a:t>
            </a:r>
          </a:p>
          <a:p>
            <a:pPr marR="0" algn="r" rtl="0"/>
            <a:r>
              <a:rPr lang="it-IT" sz="1400" dirty="0">
                <a:solidFill>
                  <a:srgbClr val="047787"/>
                </a:solidFill>
                <a:latin typeface="Muli" panose="00000500000000000000"/>
              </a:rPr>
              <a:t>Casa Arlecchino, Pieve di Bono-Prezzo)</a:t>
            </a:r>
          </a:p>
          <a:p>
            <a:pPr marR="0" algn="r" rtl="0"/>
            <a:r>
              <a:rPr lang="it-IT" sz="1400" dirty="0">
                <a:solidFill>
                  <a:srgbClr val="047787"/>
                </a:solidFill>
                <a:latin typeface="Muli" panose="00000500000000000000"/>
              </a:rPr>
              <a:t>vocate all’accoglienza di gruppi giovanili, realtà sportive,</a:t>
            </a:r>
          </a:p>
          <a:p>
            <a:pPr marR="0" algn="r" rtl="0"/>
            <a:r>
              <a:rPr lang="it-IT" sz="1400" dirty="0">
                <a:solidFill>
                  <a:srgbClr val="047787"/>
                </a:solidFill>
                <a:latin typeface="Muli" panose="00000500000000000000"/>
              </a:rPr>
              <a:t>associazioni di volontariato e di solidarietà, oratori, scuole,</a:t>
            </a:r>
          </a:p>
          <a:p>
            <a:pPr marR="0" algn="r" rtl="0"/>
            <a:r>
              <a:rPr lang="it-IT" sz="1400" dirty="0">
                <a:solidFill>
                  <a:srgbClr val="047787"/>
                </a:solidFill>
                <a:latin typeface="Muli" panose="00000500000000000000"/>
              </a:rPr>
              <a:t>gruppi di famiglie interessate a vivere</a:t>
            </a:r>
          </a:p>
          <a:p>
            <a:pPr marR="0" algn="r" rtl="0"/>
            <a:r>
              <a:rPr lang="it-IT" sz="1400" dirty="0">
                <a:solidFill>
                  <a:srgbClr val="047787"/>
                </a:solidFill>
                <a:latin typeface="Muli" panose="00000500000000000000"/>
              </a:rPr>
              <a:t>ed entrare in contatto con la realtà locale,</a:t>
            </a:r>
          </a:p>
          <a:p>
            <a:pPr marR="0" algn="r" rtl="0"/>
            <a:r>
              <a:rPr lang="it-IT" sz="1400" dirty="0">
                <a:solidFill>
                  <a:srgbClr val="047787"/>
                </a:solidFill>
                <a:latin typeface="Muli" panose="00000500000000000000"/>
              </a:rPr>
              <a:t>nella logica dell’incontro e del turismo esperienziale</a:t>
            </a:r>
            <a:r>
              <a:rPr lang="it-IT" sz="1400" dirty="0">
                <a:solidFill>
                  <a:srgbClr val="047787"/>
                </a:solidFill>
                <a:latin typeface="Adobe Garamond Pro" panose="02020502060506020403" pitchFamily="18" charset="0"/>
              </a:rPr>
              <a:t>.</a:t>
            </a:r>
          </a:p>
        </p:txBody>
      </p:sp>
      <p:sp>
        <p:nvSpPr>
          <p:cNvPr id="8" name="CasellaDiTesto 7">
            <a:extLst>
              <a:ext uri="{FF2B5EF4-FFF2-40B4-BE49-F238E27FC236}">
                <a16:creationId xmlns:a16="http://schemas.microsoft.com/office/drawing/2014/main" id="{409F30DF-D6DA-AD34-FE1D-A50A30CDABD8}"/>
              </a:ext>
            </a:extLst>
          </p:cNvPr>
          <p:cNvSpPr txBox="1"/>
          <p:nvPr/>
        </p:nvSpPr>
        <p:spPr>
          <a:xfrm>
            <a:off x="559553" y="4363595"/>
            <a:ext cx="4964279" cy="2046714"/>
          </a:xfrm>
          <a:prstGeom prst="rect">
            <a:avLst/>
          </a:prstGeom>
          <a:noFill/>
        </p:spPr>
        <p:txBody>
          <a:bodyPr wrap="square" rtlCol="0">
            <a:spAutoFit/>
          </a:bodyPr>
          <a:lstStyle/>
          <a:p>
            <a:pPr marR="0" algn="r" rtl="0"/>
            <a:r>
              <a:rPr lang="it-IT" sz="2000" b="1" i="0" u="none" strike="noStrike" dirty="0">
                <a:solidFill>
                  <a:srgbClr val="F19208"/>
                </a:solidFill>
                <a:latin typeface="Muli" panose="00000500000000000000" pitchFamily="2" charset="0"/>
              </a:rPr>
              <a:t>COLLEGE “LA COLLINA”</a:t>
            </a:r>
          </a:p>
          <a:p>
            <a:pPr marR="0" algn="r" rtl="0">
              <a:spcAft>
                <a:spcPts val="600"/>
              </a:spcAft>
            </a:pPr>
            <a:r>
              <a:rPr lang="it-IT" b="0" i="0" u="none" strike="noStrike" dirty="0">
                <a:solidFill>
                  <a:srgbClr val="F19208"/>
                </a:solidFill>
                <a:latin typeface="Muli" panose="00000500000000000000" pitchFamily="2" charset="0"/>
              </a:rPr>
              <a:t>Per studenti delle superiori e dell’università</a:t>
            </a:r>
          </a:p>
          <a:p>
            <a:pPr marR="0" algn="r" rtl="0"/>
            <a:r>
              <a:rPr lang="it-IT" sz="1400" b="0" i="0" u="none" strike="noStrike" dirty="0">
                <a:solidFill>
                  <a:srgbClr val="047787"/>
                </a:solidFill>
                <a:latin typeface="Muli" panose="00000500000000000000"/>
              </a:rPr>
              <a:t>Il College rappresenta la risposta al desiderio</a:t>
            </a:r>
          </a:p>
          <a:p>
            <a:pPr marR="0" algn="r" rtl="0"/>
            <a:r>
              <a:rPr lang="it-IT" sz="1400" b="0" i="0" u="none" strike="noStrike" dirty="0">
                <a:solidFill>
                  <a:srgbClr val="047787"/>
                </a:solidFill>
                <a:latin typeface="Muli" panose="00000500000000000000"/>
              </a:rPr>
              <a:t>di molti adolescenti di periferia</a:t>
            </a:r>
          </a:p>
          <a:p>
            <a:pPr marR="0" algn="r" rtl="0"/>
            <a:r>
              <a:rPr lang="it-IT" sz="1400" b="0" i="0" u="none" strike="noStrike" dirty="0">
                <a:solidFill>
                  <a:srgbClr val="047787"/>
                </a:solidFill>
                <a:latin typeface="Muli" panose="00000500000000000000"/>
              </a:rPr>
              <a:t>di poter frequentare percorsi formativi</a:t>
            </a:r>
          </a:p>
          <a:p>
            <a:pPr marR="0" algn="r" rtl="0"/>
            <a:r>
              <a:rPr lang="it-IT" sz="1400" b="0" i="0" u="none" strike="noStrike" dirty="0">
                <a:solidFill>
                  <a:srgbClr val="047787"/>
                </a:solidFill>
                <a:latin typeface="Muli" panose="00000500000000000000"/>
              </a:rPr>
              <a:t>superiori o professionali pluriennali</a:t>
            </a:r>
          </a:p>
          <a:p>
            <a:pPr marR="0" algn="r" rtl="0"/>
            <a:r>
              <a:rPr lang="it-IT" sz="1400" b="0" i="0" u="none" strike="noStrike" dirty="0">
                <a:solidFill>
                  <a:srgbClr val="047787"/>
                </a:solidFill>
                <a:latin typeface="Muli" panose="00000500000000000000"/>
              </a:rPr>
              <a:t>che non sono presenti nei loro territori di residenza</a:t>
            </a:r>
          </a:p>
          <a:p>
            <a:pPr marR="0" algn="r" rtl="0"/>
            <a:r>
              <a:rPr lang="it-IT" sz="1400" b="0" i="0" u="none" strike="noStrike" dirty="0">
                <a:solidFill>
                  <a:srgbClr val="047787"/>
                </a:solidFill>
                <a:latin typeface="Muli" panose="00000500000000000000"/>
              </a:rPr>
              <a:t>ma solo nella città di Trento.</a:t>
            </a:r>
          </a:p>
        </p:txBody>
      </p:sp>
      <p:sp>
        <p:nvSpPr>
          <p:cNvPr id="4" name="CasellaDiTesto 3">
            <a:extLst>
              <a:ext uri="{FF2B5EF4-FFF2-40B4-BE49-F238E27FC236}">
                <a16:creationId xmlns:a16="http://schemas.microsoft.com/office/drawing/2014/main" id="{C1276E95-8F7E-4DE3-830A-DCB39E8479B8}"/>
              </a:ext>
            </a:extLst>
          </p:cNvPr>
          <p:cNvSpPr txBox="1"/>
          <p:nvPr/>
        </p:nvSpPr>
        <p:spPr>
          <a:xfrm>
            <a:off x="6144587" y="202308"/>
            <a:ext cx="4498109" cy="1923604"/>
          </a:xfrm>
          <a:prstGeom prst="rect">
            <a:avLst/>
          </a:prstGeom>
          <a:noFill/>
        </p:spPr>
        <p:txBody>
          <a:bodyPr wrap="square" rtlCol="0">
            <a:spAutoFit/>
          </a:bodyPr>
          <a:lstStyle/>
          <a:p>
            <a:pPr marR="0" algn="l" rtl="0"/>
            <a:r>
              <a:rPr lang="it-IT" sz="2000" b="1" i="0" u="none" strike="noStrike" dirty="0">
                <a:solidFill>
                  <a:srgbClr val="F19208"/>
                </a:solidFill>
                <a:latin typeface="Muli" panose="00000500000000000000" pitchFamily="2" charset="0"/>
              </a:rPr>
              <a:t>RICERCA</a:t>
            </a:r>
          </a:p>
          <a:p>
            <a:pPr marR="0" algn="l" rtl="0"/>
            <a:r>
              <a:rPr lang="it-IT" sz="2000" b="1" i="0" u="none" strike="noStrike" dirty="0">
                <a:solidFill>
                  <a:srgbClr val="F19208"/>
                </a:solidFill>
                <a:latin typeface="Muli" panose="00000500000000000000" pitchFamily="2" charset="0"/>
              </a:rPr>
              <a:t>E FORMAZIONE</a:t>
            </a:r>
          </a:p>
          <a:p>
            <a:pPr marR="0" algn="l" rtl="0">
              <a:spcAft>
                <a:spcPts val="600"/>
              </a:spcAft>
            </a:pPr>
            <a:r>
              <a:rPr lang="it-IT" b="0" i="0" u="none" strike="noStrike" dirty="0">
                <a:solidFill>
                  <a:srgbClr val="F19208"/>
                </a:solidFill>
                <a:latin typeface="Muli" panose="00000500000000000000" pitchFamily="2" charset="0"/>
              </a:rPr>
              <a:t>Giovani e comunità locali</a:t>
            </a:r>
          </a:p>
          <a:p>
            <a:pPr marR="0" algn="just" rtl="0"/>
            <a:r>
              <a:rPr lang="it-IT" sz="1400" b="0" i="0" u="none" strike="noStrike" dirty="0">
                <a:solidFill>
                  <a:srgbClr val="047787"/>
                </a:solidFill>
                <a:latin typeface="Muli" panose="00000500000000000000"/>
              </a:rPr>
              <a:t>Promuoviamo la ricerca, la conoscenza, la riflessione</a:t>
            </a:r>
          </a:p>
          <a:p>
            <a:pPr marR="0" algn="just" rtl="0"/>
            <a:r>
              <a:rPr lang="it-IT" sz="1400" b="0" i="0" u="none" strike="noStrike" dirty="0">
                <a:solidFill>
                  <a:srgbClr val="047787"/>
                </a:solidFill>
                <a:latin typeface="Muli" panose="00000500000000000000"/>
              </a:rPr>
              <a:t>e il </a:t>
            </a:r>
            <a:r>
              <a:rPr lang="it-IT" sz="1400" dirty="0">
                <a:solidFill>
                  <a:srgbClr val="047787"/>
                </a:solidFill>
                <a:latin typeface="Muli" panose="00000500000000000000"/>
              </a:rPr>
              <a:t>dibattito</a:t>
            </a:r>
            <a:r>
              <a:rPr lang="it-IT" sz="1400" b="0" i="0" u="none" strike="noStrike" dirty="0">
                <a:solidFill>
                  <a:srgbClr val="047787"/>
                </a:solidFill>
                <a:latin typeface="Muli" panose="00000500000000000000"/>
              </a:rPr>
              <a:t> pubblico, a livello locale, regionale e nazionale, intorno alla popolazione giovanile e alle politiche</a:t>
            </a:r>
          </a:p>
          <a:p>
            <a:pPr marR="0" algn="just" rtl="0"/>
            <a:r>
              <a:rPr lang="it-IT" sz="1400" b="0" i="0" u="none" strike="noStrike" dirty="0">
                <a:solidFill>
                  <a:srgbClr val="047787"/>
                </a:solidFill>
                <a:latin typeface="Muli" panose="00000500000000000000"/>
              </a:rPr>
              <a:t>che la riguardano.</a:t>
            </a:r>
          </a:p>
        </p:txBody>
      </p:sp>
      <p:sp>
        <p:nvSpPr>
          <p:cNvPr id="5" name="CasellaDiTesto 4">
            <a:extLst>
              <a:ext uri="{FF2B5EF4-FFF2-40B4-BE49-F238E27FC236}">
                <a16:creationId xmlns:a16="http://schemas.microsoft.com/office/drawing/2014/main" id="{91613090-CD17-A7C1-7041-03C8CC8DFDF5}"/>
              </a:ext>
            </a:extLst>
          </p:cNvPr>
          <p:cNvSpPr txBox="1"/>
          <p:nvPr/>
        </p:nvSpPr>
        <p:spPr>
          <a:xfrm>
            <a:off x="6144587" y="2297920"/>
            <a:ext cx="4686545" cy="2262158"/>
          </a:xfrm>
          <a:prstGeom prst="rect">
            <a:avLst/>
          </a:prstGeom>
          <a:noFill/>
          <a:ln>
            <a:noFill/>
          </a:ln>
        </p:spPr>
        <p:txBody>
          <a:bodyPr wrap="square" rtlCol="0">
            <a:spAutoFit/>
          </a:bodyPr>
          <a:lstStyle/>
          <a:p>
            <a:pPr marR="0" algn="l" rtl="0"/>
            <a:r>
              <a:rPr lang="it-IT" sz="2000" b="1" i="0" u="none" strike="noStrike" dirty="0">
                <a:solidFill>
                  <a:srgbClr val="F19208"/>
                </a:solidFill>
                <a:latin typeface="Muli" panose="00000500000000000000" pitchFamily="2" charset="0"/>
              </a:rPr>
              <a:t>AREA ARTISTICA</a:t>
            </a:r>
          </a:p>
          <a:p>
            <a:pPr marR="0" algn="l" rtl="0">
              <a:spcAft>
                <a:spcPts val="600"/>
              </a:spcAft>
            </a:pPr>
            <a:r>
              <a:rPr lang="it-IT" b="0" i="0" u="none" strike="noStrike" dirty="0">
                <a:solidFill>
                  <a:srgbClr val="F19208"/>
                </a:solidFill>
                <a:latin typeface="Muli" panose="00000500000000000000" pitchFamily="2" charset="0"/>
              </a:rPr>
              <a:t>I nostri progetti</a:t>
            </a:r>
          </a:p>
          <a:p>
            <a:pPr marR="0" algn="just" rtl="0"/>
            <a:r>
              <a:rPr lang="it-IT" sz="1400" b="0" i="0" u="none" strike="noStrike" dirty="0">
                <a:solidFill>
                  <a:srgbClr val="047787"/>
                </a:solidFill>
                <a:latin typeface="Muli" panose="00000500000000000000"/>
              </a:rPr>
              <a:t>L’area artistica opera nell’ottica dell’arte formativa</a:t>
            </a:r>
          </a:p>
          <a:p>
            <a:pPr marR="0" algn="just" rtl="0"/>
            <a:r>
              <a:rPr lang="it-IT" sz="1400" b="0" i="0" u="none" strike="noStrike" dirty="0">
                <a:solidFill>
                  <a:srgbClr val="047787"/>
                </a:solidFill>
                <a:latin typeface="Muli" panose="00000500000000000000"/>
              </a:rPr>
              <a:t>e pedagogica che sa coniugare pensiero ed emozioni</a:t>
            </a:r>
          </a:p>
          <a:p>
            <a:pPr marR="0" algn="just" rtl="0"/>
            <a:r>
              <a:rPr lang="it-IT" sz="1400" b="0" i="0" u="none" strike="noStrike" dirty="0">
                <a:solidFill>
                  <a:srgbClr val="047787"/>
                </a:solidFill>
                <a:latin typeface="Muli" panose="00000500000000000000"/>
              </a:rPr>
              <a:t>nel dialogo con le nuove generazioni e i loro contesti.</a:t>
            </a:r>
          </a:p>
          <a:p>
            <a:pPr marR="0" algn="just" rtl="0"/>
            <a:r>
              <a:rPr lang="it-IT" sz="1400" b="0" i="0" u="none" strike="noStrike" dirty="0">
                <a:solidFill>
                  <a:srgbClr val="047787"/>
                </a:solidFill>
                <a:latin typeface="Muli" panose="00000500000000000000"/>
              </a:rPr>
              <a:t>Realizziamo eventi musicali tematici utilizzando la musica pop dal vivo, monologhi, video, effetti luce</a:t>
            </a:r>
            <a:r>
              <a:rPr lang="it-IT" sz="1400" dirty="0">
                <a:solidFill>
                  <a:srgbClr val="047787"/>
                </a:solidFill>
                <a:latin typeface="Muli" panose="00000500000000000000"/>
              </a:rPr>
              <a:t>,</a:t>
            </a:r>
          </a:p>
          <a:p>
            <a:pPr marR="0" algn="just" rtl="0"/>
            <a:r>
              <a:rPr lang="it-IT" sz="1400" b="0" i="0" u="none" strike="noStrike" dirty="0">
                <a:solidFill>
                  <a:srgbClr val="047787"/>
                </a:solidFill>
                <a:latin typeface="Muli" panose="00000500000000000000"/>
              </a:rPr>
              <a:t>eventi artistici di soggetti e compagnie</a:t>
            </a:r>
          </a:p>
          <a:p>
            <a:pPr marR="0" algn="just" rtl="0"/>
            <a:r>
              <a:rPr lang="it-IT" sz="1400" b="0" i="0" u="none" strike="noStrike" dirty="0">
                <a:solidFill>
                  <a:srgbClr val="047787"/>
                </a:solidFill>
                <a:latin typeface="Muli" panose="00000500000000000000"/>
              </a:rPr>
              <a:t>provenienti da tutto il mondo…</a:t>
            </a:r>
          </a:p>
        </p:txBody>
      </p:sp>
      <p:sp>
        <p:nvSpPr>
          <p:cNvPr id="7" name="CasellaDiTesto 6">
            <a:extLst>
              <a:ext uri="{FF2B5EF4-FFF2-40B4-BE49-F238E27FC236}">
                <a16:creationId xmlns:a16="http://schemas.microsoft.com/office/drawing/2014/main" id="{A30E838C-3F33-D528-0D2A-B2E10CC33611}"/>
              </a:ext>
            </a:extLst>
          </p:cNvPr>
          <p:cNvSpPr txBox="1"/>
          <p:nvPr/>
        </p:nvSpPr>
        <p:spPr>
          <a:xfrm>
            <a:off x="6130421" y="4744540"/>
            <a:ext cx="4414982" cy="1615827"/>
          </a:xfrm>
          <a:prstGeom prst="rect">
            <a:avLst/>
          </a:prstGeom>
          <a:noFill/>
        </p:spPr>
        <p:txBody>
          <a:bodyPr wrap="square" rtlCol="0">
            <a:spAutoFit/>
          </a:bodyPr>
          <a:lstStyle/>
          <a:p>
            <a:pPr marR="0" algn="l" rtl="0"/>
            <a:r>
              <a:rPr lang="it-IT" sz="2000" b="1" i="0" u="none" strike="noStrike" dirty="0">
                <a:solidFill>
                  <a:srgbClr val="F19208"/>
                </a:solidFill>
                <a:latin typeface="Muli" panose="00000500000000000000" pitchFamily="2" charset="0"/>
              </a:rPr>
              <a:t>ANIMAZIONE</a:t>
            </a:r>
          </a:p>
          <a:p>
            <a:pPr marR="0" algn="l" rtl="0">
              <a:spcAft>
                <a:spcPts val="600"/>
              </a:spcAft>
            </a:pPr>
            <a:r>
              <a:rPr lang="it-IT" dirty="0">
                <a:solidFill>
                  <a:srgbClr val="F19208"/>
                </a:solidFill>
                <a:latin typeface="Muli" panose="00000500000000000000" pitchFamily="2" charset="0"/>
              </a:rPr>
              <a:t>C</a:t>
            </a:r>
            <a:r>
              <a:rPr lang="it-IT" i="0" u="none" strike="noStrike" dirty="0">
                <a:solidFill>
                  <a:srgbClr val="F19208"/>
                </a:solidFill>
                <a:latin typeface="Muli" panose="00000500000000000000" pitchFamily="2" charset="0"/>
              </a:rPr>
              <a:t>ulturale di comunità</a:t>
            </a:r>
          </a:p>
          <a:p>
            <a:pPr marR="0" algn="just" rtl="0"/>
            <a:r>
              <a:rPr lang="it-IT" sz="1400" b="0" i="0" u="none" strike="noStrike" dirty="0">
                <a:solidFill>
                  <a:srgbClr val="047787"/>
                </a:solidFill>
                <a:latin typeface="Muli" panose="00000500000000000000"/>
              </a:rPr>
              <a:t>Realizziamo iniziative e progetti volti ad aiutare</a:t>
            </a:r>
          </a:p>
          <a:p>
            <a:pPr marR="0" algn="just" rtl="0"/>
            <a:r>
              <a:rPr lang="it-IT" sz="1400" b="0" i="0" u="none" strike="noStrike" dirty="0">
                <a:solidFill>
                  <a:srgbClr val="047787"/>
                </a:solidFill>
                <a:latin typeface="Muli" panose="00000500000000000000"/>
              </a:rPr>
              <a:t>il nostro territorio a favorire il protagonismo giovanile</a:t>
            </a:r>
          </a:p>
          <a:p>
            <a:pPr marR="0" algn="just" rtl="0"/>
            <a:r>
              <a:rPr lang="it-IT" sz="1400" b="0" i="0" u="none" strike="noStrike" dirty="0">
                <a:solidFill>
                  <a:srgbClr val="047787"/>
                </a:solidFill>
                <a:latin typeface="Muli" panose="00000500000000000000"/>
              </a:rPr>
              <a:t>e a offrire ai giovani che lo desiderano la possibilità</a:t>
            </a:r>
          </a:p>
          <a:p>
            <a:pPr marR="0" algn="just" rtl="0"/>
            <a:r>
              <a:rPr lang="it-IT" sz="1400" b="0" i="0" u="none" strike="noStrike" dirty="0">
                <a:solidFill>
                  <a:srgbClr val="047787"/>
                </a:solidFill>
                <a:latin typeface="Muli" panose="00000500000000000000"/>
              </a:rPr>
              <a:t>di inserirsi in maniera attiva nella vita delle comunità</a:t>
            </a:r>
            <a:r>
              <a:rPr lang="it-IT" sz="1400" b="0" i="0" u="none" strike="noStrike" dirty="0">
                <a:solidFill>
                  <a:srgbClr val="047787"/>
                </a:solidFill>
                <a:latin typeface="Adobe Garamond Pro" panose="02020502060506020403" pitchFamily="18" charset="0"/>
              </a:rPr>
              <a:t>.</a:t>
            </a:r>
          </a:p>
        </p:txBody>
      </p:sp>
    </p:spTree>
    <p:extLst>
      <p:ext uri="{BB962C8B-B14F-4D97-AF65-F5344CB8AC3E}">
        <p14:creationId xmlns:p14="http://schemas.microsoft.com/office/powerpoint/2010/main" val="2440293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289881" y="121713"/>
            <a:ext cx="10516709" cy="1200329"/>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PISTE CICLABILI </a:t>
            </a:r>
            <a:r>
              <a:rPr lang="it-IT" b="1" dirty="0">
                <a:solidFill>
                  <a:srgbClr val="F29208"/>
                </a:solidFill>
                <a:latin typeface="Muli" panose="00000500000000000000" pitchFamily="2" charset="0"/>
              </a:rPr>
              <a:t>(Collaborazione con partner locali per studio itinerari e noleggio bici) </a:t>
            </a:r>
          </a:p>
          <a:p>
            <a:pPr algn="ctr"/>
            <a:endParaRPr lang="it-IT" sz="3600" b="1" dirty="0">
              <a:solidFill>
                <a:srgbClr val="F29208"/>
              </a:solidFill>
              <a:latin typeface="Muli" panose="00000500000000000000" pitchFamily="2" charset="0"/>
            </a:endParaRPr>
          </a:p>
        </p:txBody>
      </p:sp>
      <p:sp>
        <p:nvSpPr>
          <p:cNvPr id="3" name="CasellaDiTesto 2"/>
          <p:cNvSpPr txBox="1"/>
          <p:nvPr/>
        </p:nvSpPr>
        <p:spPr>
          <a:xfrm>
            <a:off x="289881" y="1306138"/>
            <a:ext cx="10171930"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   </a:t>
            </a:r>
          </a:p>
        </p:txBody>
      </p:sp>
      <p:sp>
        <p:nvSpPr>
          <p:cNvPr id="4" name="AutoShape 2" descr="Chiesa Di San Vigilio A Tione">
            <a:extLst>
              <a:ext uri="{FF2B5EF4-FFF2-40B4-BE49-F238E27FC236}">
                <a16:creationId xmlns:a16="http://schemas.microsoft.com/office/drawing/2014/main" id="{A3BF4243-7E0B-C163-7716-43BE7F2046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object 2">
            <a:extLst>
              <a:ext uri="{FF2B5EF4-FFF2-40B4-BE49-F238E27FC236}">
                <a16:creationId xmlns:a16="http://schemas.microsoft.com/office/drawing/2014/main" id="{2BFD8A02-2A48-F138-A097-C06E3BEDA466}"/>
              </a:ext>
            </a:extLst>
          </p:cNvPr>
          <p:cNvPicPr/>
          <p:nvPr/>
        </p:nvPicPr>
        <p:blipFill>
          <a:blip r:embed="rId4" cstate="print"/>
          <a:stretch>
            <a:fillRect/>
          </a:stretch>
        </p:blipFill>
        <p:spPr>
          <a:xfrm>
            <a:off x="289881" y="1054100"/>
            <a:ext cx="5045280" cy="5641692"/>
          </a:xfrm>
          <a:prstGeom prst="rect">
            <a:avLst/>
          </a:prstGeom>
        </p:spPr>
      </p:pic>
      <p:pic>
        <p:nvPicPr>
          <p:cNvPr id="1026" name="Picture 2" descr="Carisolo, nella Val Rendena, ideale per una vacanza rigenerante - Scopri il  Trentino - Località - Trentino">
            <a:extLst>
              <a:ext uri="{FF2B5EF4-FFF2-40B4-BE49-F238E27FC236}">
                <a16:creationId xmlns:a16="http://schemas.microsoft.com/office/drawing/2014/main" id="{E0A429DB-99CF-6A14-EB9E-874E66F89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611" y="3443247"/>
            <a:ext cx="5680570" cy="2843876"/>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66B44B3D-8326-FCE3-CB2C-641DB98A3C95}"/>
              </a:ext>
            </a:extLst>
          </p:cNvPr>
          <p:cNvSpPr txBox="1"/>
          <p:nvPr/>
        </p:nvSpPr>
        <p:spPr>
          <a:xfrm>
            <a:off x="5272847" y="1568095"/>
            <a:ext cx="5760334" cy="1846659"/>
          </a:xfrm>
          <a:prstGeom prst="rect">
            <a:avLst/>
          </a:prstGeom>
          <a:noFill/>
        </p:spPr>
        <p:txBody>
          <a:bodyPr wrap="square" rtlCol="0">
            <a:spAutoFit/>
          </a:bodyPr>
          <a:lstStyle/>
          <a:p>
            <a:pPr algn="just"/>
            <a:r>
              <a:rPr lang="it-IT" sz="1200" dirty="0">
                <a:solidFill>
                  <a:srgbClr val="047787"/>
                </a:solidFill>
                <a:latin typeface="Muli" panose="00000500000000000000"/>
              </a:rPr>
              <a:t>Nel periodo della fioritura i prati lungo la pista ciclopedonale della Val Rendena e della Valle del Chiese (pista ciclopedonale alternata a tratti su strade a basso scorrimento) si trasformano in una tavolozza di colori.</a:t>
            </a:r>
          </a:p>
          <a:p>
            <a:pPr algn="just"/>
            <a:r>
              <a:rPr lang="it-IT" sz="1200" dirty="0">
                <a:solidFill>
                  <a:srgbClr val="047787"/>
                </a:solidFill>
                <a:latin typeface="Muli" panose="00000500000000000000"/>
              </a:rPr>
              <a:t>25 sono i km della ciclabile della Val Rendena e 28 quelli della Valle del Chiese; unica la bellezza del Parco Naturale Adamello Brenta che le circonda.</a:t>
            </a:r>
            <a:br>
              <a:rPr lang="it-IT" sz="1200" dirty="0">
                <a:solidFill>
                  <a:srgbClr val="047787"/>
                </a:solidFill>
                <a:latin typeface="Muli" panose="00000500000000000000"/>
              </a:rPr>
            </a:br>
            <a:r>
              <a:rPr lang="it-IT" sz="1200" dirty="0">
                <a:solidFill>
                  <a:srgbClr val="047787"/>
                </a:solidFill>
                <a:latin typeface="Muli" panose="00000500000000000000"/>
              </a:rPr>
              <a:t>Immergiti nei colori e nei profumi delle oltre 600 specie di fiori che vestono di primavera i prati lungo la ciclabile, le sponde dei fiumi Sarca e Chiese e le rive dei “Laghi Bandiera Blu” di Idro e di Roncone. </a:t>
            </a:r>
          </a:p>
          <a:p>
            <a:pPr algn="just"/>
            <a:endParaRPr lang="it-IT" dirty="0"/>
          </a:p>
        </p:txBody>
      </p:sp>
    </p:spTree>
    <p:extLst>
      <p:ext uri="{BB962C8B-B14F-4D97-AF65-F5344CB8AC3E}">
        <p14:creationId xmlns:p14="http://schemas.microsoft.com/office/powerpoint/2010/main" val="2261803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226381" y="162208"/>
            <a:ext cx="10531628"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 </a:t>
            </a:r>
          </a:p>
        </p:txBody>
      </p:sp>
      <p:sp>
        <p:nvSpPr>
          <p:cNvPr id="3" name="CasellaDiTesto 2"/>
          <p:cNvSpPr txBox="1"/>
          <p:nvPr/>
        </p:nvSpPr>
        <p:spPr>
          <a:xfrm>
            <a:off x="289881" y="1306138"/>
            <a:ext cx="10171930"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   </a:t>
            </a:r>
          </a:p>
        </p:txBody>
      </p:sp>
      <p:sp>
        <p:nvSpPr>
          <p:cNvPr id="4" name="AutoShape 2" descr="Chiesa Di San Vigilio A Tione">
            <a:extLst>
              <a:ext uri="{FF2B5EF4-FFF2-40B4-BE49-F238E27FC236}">
                <a16:creationId xmlns:a16="http://schemas.microsoft.com/office/drawing/2014/main" id="{A3BF4243-7E0B-C163-7716-43BE7F2046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 name="object 16">
            <a:extLst>
              <a:ext uri="{FF2B5EF4-FFF2-40B4-BE49-F238E27FC236}">
                <a16:creationId xmlns:a16="http://schemas.microsoft.com/office/drawing/2014/main" id="{EF6A2588-9671-3785-2F58-BD4B689C7D24}"/>
              </a:ext>
            </a:extLst>
          </p:cNvPr>
          <p:cNvPicPr/>
          <p:nvPr/>
        </p:nvPicPr>
        <p:blipFill>
          <a:blip r:embed="rId4" cstate="print"/>
          <a:stretch>
            <a:fillRect/>
          </a:stretch>
        </p:blipFill>
        <p:spPr>
          <a:xfrm>
            <a:off x="5943600" y="224961"/>
            <a:ext cx="4891406" cy="6533584"/>
          </a:xfrm>
          <a:prstGeom prst="rect">
            <a:avLst/>
          </a:prstGeom>
        </p:spPr>
      </p:pic>
      <p:sp>
        <p:nvSpPr>
          <p:cNvPr id="10" name="CasellaDiTesto 9">
            <a:extLst>
              <a:ext uri="{FF2B5EF4-FFF2-40B4-BE49-F238E27FC236}">
                <a16:creationId xmlns:a16="http://schemas.microsoft.com/office/drawing/2014/main" id="{B26FCA3B-E234-DA31-262E-3967A5AB1FE1}"/>
              </a:ext>
            </a:extLst>
          </p:cNvPr>
          <p:cNvSpPr txBox="1"/>
          <p:nvPr/>
        </p:nvSpPr>
        <p:spPr>
          <a:xfrm>
            <a:off x="289881" y="1382338"/>
            <a:ext cx="5241343" cy="1384995"/>
          </a:xfrm>
          <a:prstGeom prst="rect">
            <a:avLst/>
          </a:prstGeom>
          <a:noFill/>
        </p:spPr>
        <p:txBody>
          <a:bodyPr wrap="square" rtlCol="0">
            <a:spAutoFit/>
          </a:bodyPr>
          <a:lstStyle/>
          <a:p>
            <a:pPr algn="just"/>
            <a:r>
              <a:rPr lang="it-IT" sz="1400" dirty="0">
                <a:solidFill>
                  <a:srgbClr val="047787"/>
                </a:solidFill>
                <a:latin typeface="Muli" panose="00000500000000000000"/>
              </a:rPr>
              <a:t>Ascolta il rumore dell’acqua. Ti porterà ai piedi di zampillanti cascate che riprendono vita con lo sciogliersi della neve, sulle sponde di pittoreschi laghi alpini, lungo torrenti e fiumi dalle acque cristalline. Percorri i più suggestivi itinerari dell’acqua a bassa e a mezza quota nella natura pura del Parco Naturale Adamello Brenta. Periodo consigliato: dalla metà di aprile alla fine di giugno.</a:t>
            </a:r>
          </a:p>
        </p:txBody>
      </p:sp>
      <p:pic>
        <p:nvPicPr>
          <p:cNvPr id="11" name="Picture 2" descr="Val di Fumo. Il sentiero più bello per conoscere una valle speciale">
            <a:extLst>
              <a:ext uri="{FF2B5EF4-FFF2-40B4-BE49-F238E27FC236}">
                <a16:creationId xmlns:a16="http://schemas.microsoft.com/office/drawing/2014/main" id="{2F30583A-3F05-4C70-CFC1-227593848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10" y="3755168"/>
            <a:ext cx="5241343" cy="220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064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flipH="1">
            <a:off x="7772774" y="3897851"/>
            <a:ext cx="2457493" cy="1596273"/>
          </a:xfrm>
          <a:prstGeom prst="rect">
            <a:avLst/>
          </a:prstGeom>
        </p:spPr>
      </p:pic>
      <p:sp>
        <p:nvSpPr>
          <p:cNvPr id="7" name="CasellaDiTesto 6"/>
          <p:cNvSpPr txBox="1"/>
          <p:nvPr/>
        </p:nvSpPr>
        <p:spPr>
          <a:xfrm>
            <a:off x="142731" y="470647"/>
            <a:ext cx="10730753"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BORGO DI RANGO </a:t>
            </a:r>
          </a:p>
        </p:txBody>
      </p:sp>
      <p:pic>
        <p:nvPicPr>
          <p:cNvPr id="1026" name="Picture 2" descr="Il borgo di Rango in Trentino">
            <a:extLst>
              <a:ext uri="{FF2B5EF4-FFF2-40B4-BE49-F238E27FC236}">
                <a16:creationId xmlns:a16="http://schemas.microsoft.com/office/drawing/2014/main" id="{F4E0A655-D0C4-65E6-4E34-2CB785683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15" y="3979671"/>
            <a:ext cx="3716084" cy="246234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93ECF7C8-3868-ED06-9B87-501909F35D60}"/>
              </a:ext>
            </a:extLst>
          </p:cNvPr>
          <p:cNvSpPr txBox="1"/>
          <p:nvPr/>
        </p:nvSpPr>
        <p:spPr>
          <a:xfrm>
            <a:off x="266797" y="1425126"/>
            <a:ext cx="11071514" cy="2246769"/>
          </a:xfrm>
          <a:prstGeom prst="rect">
            <a:avLst/>
          </a:prstGeom>
          <a:noFill/>
        </p:spPr>
        <p:txBody>
          <a:bodyPr wrap="square" rtlCol="0">
            <a:spAutoFit/>
          </a:bodyPr>
          <a:lstStyle/>
          <a:p>
            <a:pPr algn="just"/>
            <a:r>
              <a:rPr lang="it-IT" sz="2000" dirty="0">
                <a:solidFill>
                  <a:srgbClr val="047787"/>
                </a:solidFill>
                <a:latin typeface="Muli" panose="00000500000000000000"/>
              </a:rPr>
              <a:t>Passeggiando sulle strette viuzze selciate, potrai cogliere ancora lo spirito della vita contadina che a tratti rivive nella rievocazione di lavori oggi in disuso. Non vogliamo raccontarti una storia, vogliamo fartela vivere. Vogliamo immergerti in questo mondo antico e farti scoprire le tradizioni di un tempo in un modo tutto nuovo. L’odore del fieno, il sapore delle mele appena colte, il profumo dei fiori. Tra la natura e la pace del nostro Borgo, a pochi passi dalle Terme di Comano, vivrai un’esperienza unica.</a:t>
            </a:r>
          </a:p>
          <a:p>
            <a:br>
              <a:rPr lang="it-IT" sz="2000" dirty="0"/>
            </a:br>
            <a:endParaRPr lang="it-IT" sz="2000" dirty="0">
              <a:solidFill>
                <a:srgbClr val="047787"/>
              </a:solidFill>
              <a:latin typeface="Muli" panose="00000500000000000000"/>
            </a:endParaRPr>
          </a:p>
        </p:txBody>
      </p:sp>
      <p:pic>
        <p:nvPicPr>
          <p:cNvPr id="1028" name="Picture 4">
            <a:extLst>
              <a:ext uri="{FF2B5EF4-FFF2-40B4-BE49-F238E27FC236}">
                <a16:creationId xmlns:a16="http://schemas.microsoft.com/office/drawing/2014/main" id="{C808C6FD-6D03-EAC9-81A1-434C1D07A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2408" y="3917575"/>
            <a:ext cx="3716085" cy="25865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ngo - Da Vedere - Borghi - Trentino">
            <a:extLst>
              <a:ext uri="{FF2B5EF4-FFF2-40B4-BE49-F238E27FC236}">
                <a16:creationId xmlns:a16="http://schemas.microsoft.com/office/drawing/2014/main" id="{AE807AB0-E288-8041-82E7-3B50E4C15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144532" y="3917574"/>
            <a:ext cx="3193779" cy="258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82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142731" y="470647"/>
            <a:ext cx="10730753"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BORGO DI CIMEGO</a:t>
            </a:r>
          </a:p>
        </p:txBody>
      </p:sp>
      <p:sp>
        <p:nvSpPr>
          <p:cNvPr id="2" name="CasellaDiTesto 1"/>
          <p:cNvSpPr txBox="1"/>
          <p:nvPr/>
        </p:nvSpPr>
        <p:spPr>
          <a:xfrm>
            <a:off x="111909" y="1320219"/>
            <a:ext cx="10987131" cy="2646878"/>
          </a:xfrm>
          <a:prstGeom prst="rect">
            <a:avLst/>
          </a:prstGeom>
          <a:noFill/>
        </p:spPr>
        <p:txBody>
          <a:bodyPr wrap="square" rtlCol="0">
            <a:spAutoFit/>
          </a:bodyPr>
          <a:lstStyle/>
          <a:p>
            <a:pPr algn="just" fontAlgn="base"/>
            <a:r>
              <a:rPr lang="it-IT" sz="1400" dirty="0">
                <a:solidFill>
                  <a:srgbClr val="047787"/>
                </a:solidFill>
                <a:latin typeface="Muli" panose="00000500000000000000"/>
              </a:rPr>
              <a:t>Edifici rurali e malghe dove si esercitavano le  attività rurali del </a:t>
            </a:r>
            <a:r>
              <a:rPr lang="it-IT" sz="1400" dirty="0" err="1">
                <a:solidFill>
                  <a:srgbClr val="047787"/>
                </a:solidFill>
                <a:latin typeface="Muli" panose="00000500000000000000"/>
              </a:rPr>
              <a:t>fabbroferraio</a:t>
            </a:r>
            <a:r>
              <a:rPr lang="it-IT" sz="1400" dirty="0">
                <a:solidFill>
                  <a:srgbClr val="047787"/>
                </a:solidFill>
                <a:latin typeface="Muli" panose="00000500000000000000"/>
              </a:rPr>
              <a:t>, del casaro, del  boscaiolo, del carbonaro, nonché un interessante  gioiellino botanico: l'orto della strega Brigida. Cimego è un piccolo centro della Valle del Chiese diviso a metà dal Rio </a:t>
            </a:r>
            <a:r>
              <a:rPr lang="it-IT" sz="1400" dirty="0" err="1">
                <a:solidFill>
                  <a:srgbClr val="047787"/>
                </a:solidFill>
                <a:latin typeface="Muli" panose="00000500000000000000"/>
              </a:rPr>
              <a:t>Salùm</a:t>
            </a:r>
            <a:r>
              <a:rPr lang="it-IT" sz="1400" dirty="0">
                <a:solidFill>
                  <a:srgbClr val="047787"/>
                </a:solidFill>
                <a:latin typeface="Muli" panose="00000500000000000000"/>
              </a:rPr>
              <a:t>, che scende da </a:t>
            </a:r>
            <a:r>
              <a:rPr lang="it-IT" sz="1400" dirty="0" err="1">
                <a:solidFill>
                  <a:srgbClr val="047787"/>
                </a:solidFill>
                <a:latin typeface="Muli" panose="00000500000000000000"/>
              </a:rPr>
              <a:t>Boniprati-Naron</a:t>
            </a:r>
            <a:r>
              <a:rPr lang="it-IT" sz="1400" dirty="0">
                <a:solidFill>
                  <a:srgbClr val="047787"/>
                </a:solidFill>
                <a:latin typeface="Muli" panose="00000500000000000000"/>
              </a:rPr>
              <a:t>. Lontano dalle città, questa località è una vera e propria oasi di tranquillità nel verde. Il paese è storicamente diviso in due parti: la Villa e </a:t>
            </a:r>
            <a:r>
              <a:rPr lang="it-IT" sz="1400" dirty="0" err="1">
                <a:solidFill>
                  <a:srgbClr val="047787"/>
                </a:solidFill>
                <a:latin typeface="Muli" panose="00000500000000000000"/>
              </a:rPr>
              <a:t>Quartinago</a:t>
            </a:r>
            <a:r>
              <a:rPr lang="it-IT" sz="1400" dirty="0">
                <a:solidFill>
                  <a:srgbClr val="047787"/>
                </a:solidFill>
                <a:latin typeface="Muli" panose="00000500000000000000"/>
              </a:rPr>
              <a:t>. </a:t>
            </a:r>
            <a:r>
              <a:rPr lang="it-IT" sz="1400" dirty="0" err="1">
                <a:solidFill>
                  <a:srgbClr val="047787"/>
                </a:solidFill>
                <a:latin typeface="Muli" panose="00000500000000000000"/>
              </a:rPr>
              <a:t>Quartinago</a:t>
            </a:r>
            <a:r>
              <a:rPr lang="it-IT" sz="1400" dirty="0">
                <a:solidFill>
                  <a:srgbClr val="047787"/>
                </a:solidFill>
                <a:latin typeface="Muli" panose="00000500000000000000"/>
              </a:rPr>
              <a:t> ha mantenuto le sue caratteristiche di borgo medievale, all'interno di questo nucleo spicca la chiesa di S. Antonio risalente al XVI secolo, edificio artistico-religioso più importante di Cimego dopo la chiesa parrocchiale di S. Martino del 1635.</a:t>
            </a:r>
          </a:p>
          <a:p>
            <a:pPr algn="just" fontAlgn="base"/>
            <a:r>
              <a:rPr lang="it-IT" sz="1400" dirty="0">
                <a:solidFill>
                  <a:srgbClr val="047787"/>
                </a:solidFill>
                <a:latin typeface="Muli" panose="00000500000000000000"/>
              </a:rPr>
              <a:t>Da non perdere è il </a:t>
            </a:r>
            <a:r>
              <a:rPr lang="it-IT" sz="1400" b="1" dirty="0">
                <a:solidFill>
                  <a:srgbClr val="047787"/>
                </a:solidFill>
                <a:latin typeface="Muli" panose="00000500000000000000"/>
              </a:rPr>
              <a:t>Sentiero etnografico Rio Caino e il Museo Casa </a:t>
            </a:r>
            <a:r>
              <a:rPr lang="it-IT" sz="1400" b="1" dirty="0" err="1">
                <a:solidFill>
                  <a:srgbClr val="047787"/>
                </a:solidFill>
                <a:latin typeface="Muli" panose="00000500000000000000"/>
              </a:rPr>
              <a:t>Marascalchi</a:t>
            </a:r>
            <a:r>
              <a:rPr lang="it-IT" sz="1400" dirty="0">
                <a:solidFill>
                  <a:srgbClr val="047787"/>
                </a:solidFill>
                <a:latin typeface="Muli" panose="00000500000000000000"/>
              </a:rPr>
              <a:t>. Quest'ultimo è un museo delle tradizioni e degli usi popolari, un vero salto nel passato per conoscere la cultura contadina </a:t>
            </a:r>
            <a:r>
              <a:rPr lang="it-IT" sz="1400" dirty="0" err="1">
                <a:solidFill>
                  <a:srgbClr val="047787"/>
                </a:solidFill>
                <a:latin typeface="Muli" panose="00000500000000000000"/>
              </a:rPr>
              <a:t>giudicarese</a:t>
            </a:r>
            <a:r>
              <a:rPr lang="it-IT" sz="1400" dirty="0">
                <a:solidFill>
                  <a:srgbClr val="047787"/>
                </a:solidFill>
                <a:latin typeface="Muli" panose="00000500000000000000"/>
              </a:rPr>
              <a:t>, mentre il sentiero etnografico Rio Caino è uno dei luoghi più suggestivi di tutta la Valle del Chiese. Concentrati in pochi chilometri, si trovano uno straordinario gruppo di insediamenti artigianali (fucine, fornaci, mulini), trincee militari della Grande Guerra e l'orto della strega Brigida, un vero gioiello botanico.</a:t>
            </a:r>
          </a:p>
          <a:p>
            <a:br>
              <a:rPr lang="it-IT" sz="2000" dirty="0">
                <a:solidFill>
                  <a:srgbClr val="047787"/>
                </a:solidFill>
                <a:latin typeface="Muli" panose="00000500000000000000"/>
              </a:rPr>
            </a:br>
            <a:endParaRPr lang="it-IT" sz="2000" dirty="0">
              <a:solidFill>
                <a:srgbClr val="047787"/>
              </a:solidFill>
              <a:latin typeface="Muli" panose="00000500000000000000"/>
            </a:endParaRPr>
          </a:p>
        </p:txBody>
      </p:sp>
      <p:sp>
        <p:nvSpPr>
          <p:cNvPr id="3" name="CasellaDiTesto 2"/>
          <p:cNvSpPr txBox="1"/>
          <p:nvPr/>
        </p:nvSpPr>
        <p:spPr>
          <a:xfrm>
            <a:off x="1258022" y="1306138"/>
            <a:ext cx="10171930"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   </a:t>
            </a:r>
          </a:p>
        </p:txBody>
      </p:sp>
      <p:pic>
        <p:nvPicPr>
          <p:cNvPr id="28" name="Immagin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813" y="3967098"/>
            <a:ext cx="3158119" cy="2499926"/>
          </a:xfrm>
          <a:prstGeom prst="rect">
            <a:avLst/>
          </a:prstGeom>
        </p:spPr>
      </p:pic>
      <p:pic>
        <p:nvPicPr>
          <p:cNvPr id="1026" name="Picture 2" descr="Mercatino di Natale a Cimego - Il Trentino dei Bambini">
            <a:extLst>
              <a:ext uri="{FF2B5EF4-FFF2-40B4-BE49-F238E27FC236}">
                <a16:creationId xmlns:a16="http://schemas.microsoft.com/office/drawing/2014/main" id="{E5021702-4CFA-C67C-9BB3-4DDEC55CF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31" y="3967098"/>
            <a:ext cx="3749889" cy="2499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oprire il Borgo medioevale delle Streghe a Cimego - La voce del Trentino">
            <a:extLst>
              <a:ext uri="{FF2B5EF4-FFF2-40B4-BE49-F238E27FC236}">
                <a16:creationId xmlns:a16="http://schemas.microsoft.com/office/drawing/2014/main" id="{8397F2B7-5295-BA44-9CF8-757256AF6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328" y="3967097"/>
            <a:ext cx="3900971" cy="234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98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flipH="1">
            <a:off x="7772774" y="3897851"/>
            <a:ext cx="2457493" cy="1596273"/>
          </a:xfrm>
          <a:prstGeom prst="rect">
            <a:avLst/>
          </a:prstGeom>
        </p:spPr>
      </p:pic>
      <p:sp>
        <p:nvSpPr>
          <p:cNvPr id="7" name="CasellaDiTesto 6"/>
          <p:cNvSpPr txBox="1"/>
          <p:nvPr/>
        </p:nvSpPr>
        <p:spPr>
          <a:xfrm>
            <a:off x="142731" y="470647"/>
            <a:ext cx="10730753"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BORGO DI CANALE DI TENNO</a:t>
            </a:r>
          </a:p>
        </p:txBody>
      </p:sp>
      <p:sp>
        <p:nvSpPr>
          <p:cNvPr id="8" name="CasellaDiTesto 7">
            <a:extLst>
              <a:ext uri="{FF2B5EF4-FFF2-40B4-BE49-F238E27FC236}">
                <a16:creationId xmlns:a16="http://schemas.microsoft.com/office/drawing/2014/main" id="{93ECF7C8-3868-ED06-9B87-501909F35D60}"/>
              </a:ext>
            </a:extLst>
          </p:cNvPr>
          <p:cNvSpPr txBox="1"/>
          <p:nvPr/>
        </p:nvSpPr>
        <p:spPr>
          <a:xfrm>
            <a:off x="142731" y="1255436"/>
            <a:ext cx="11071514" cy="2062103"/>
          </a:xfrm>
          <a:prstGeom prst="rect">
            <a:avLst/>
          </a:prstGeom>
          <a:noFill/>
        </p:spPr>
        <p:txBody>
          <a:bodyPr wrap="square" rtlCol="0">
            <a:spAutoFit/>
          </a:bodyPr>
          <a:lstStyle/>
          <a:p>
            <a:pPr algn="just"/>
            <a:r>
              <a:rPr lang="it-IT" sz="1600" dirty="0">
                <a:solidFill>
                  <a:srgbClr val="047787"/>
                </a:solidFill>
                <a:latin typeface="Muli" panose="00000500000000000000"/>
              </a:rPr>
              <a:t>Sul versante trentino del Lago di Garda, immerso nel verde delle colline, c’è Canale di Tenno: un antico borgo medievale giunto quasi intatto sino ai giorni nostri.</a:t>
            </a:r>
          </a:p>
          <a:p>
            <a:pPr algn="just"/>
            <a:r>
              <a:rPr lang="it-IT" sz="1600" dirty="0">
                <a:solidFill>
                  <a:srgbClr val="047787"/>
                </a:solidFill>
                <a:latin typeface="Muli" panose="00000500000000000000"/>
              </a:rPr>
              <a:t>Le sue case in pietra, i ballatoi affacciati su viuzze silenziose, le volte a botte e i gerani che colorano finestre e poggioli hanno attratto sin dal secondo dopoguerra artisti da tutta Europa, ispirati dai suoi scorci e dal paesaggio circostante che consente di avere una meravigliosa visuale sul lago di Garda. Tra tutti il pittore torinese Giacomo Vittone, che scelse Canale come soggetto per molte delle sue opere. È a lui che oggi è intitolata la Casa degli Artisti, luogo di dimora e ritrovo per gli artisti che visitano il borgo.</a:t>
            </a:r>
          </a:p>
          <a:p>
            <a:pPr algn="just"/>
            <a:r>
              <a:rPr lang="it-IT" sz="1600" dirty="0">
                <a:solidFill>
                  <a:srgbClr val="047787"/>
                </a:solidFill>
                <a:latin typeface="Muli" panose="00000500000000000000"/>
              </a:rPr>
              <a:t>Poco fuori dal paese, a circa mezz’ora di passeggiata, c’è l’incantevole lago di Tenno: una perla colore zaffiro, uno specchio d'acqua turchese e con una caratteristica isoletta al centro. </a:t>
            </a:r>
          </a:p>
        </p:txBody>
      </p:sp>
      <p:pic>
        <p:nvPicPr>
          <p:cNvPr id="2050" name="Picture 2" descr="Alto Garda - Tenno - Canale di Tenno&#10;">
            <a:extLst>
              <a:ext uri="{FF2B5EF4-FFF2-40B4-BE49-F238E27FC236}">
                <a16:creationId xmlns:a16="http://schemas.microsoft.com/office/drawing/2014/main" id="{66E8C01F-01CD-A193-C82D-3BF58348D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88" y="3930144"/>
            <a:ext cx="3719584" cy="25739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ale di Tenno">
            <a:extLst>
              <a:ext uri="{FF2B5EF4-FFF2-40B4-BE49-F238E27FC236}">
                <a16:creationId xmlns:a16="http://schemas.microsoft.com/office/drawing/2014/main" id="{7D702E82-885D-23B4-C240-7C88E4DA3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1791" y="3917572"/>
            <a:ext cx="3610947" cy="25739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nale di Tenno">
            <a:extLst>
              <a:ext uri="{FF2B5EF4-FFF2-40B4-BE49-F238E27FC236}">
                <a16:creationId xmlns:a16="http://schemas.microsoft.com/office/drawing/2014/main" id="{BA650DFF-E5F0-A3D9-997A-49FDF99B8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834793" y="3930144"/>
            <a:ext cx="3429000" cy="256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869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flipH="1">
            <a:off x="7772774" y="3897851"/>
            <a:ext cx="2457493" cy="1596273"/>
          </a:xfrm>
          <a:prstGeom prst="rect">
            <a:avLst/>
          </a:prstGeom>
        </p:spPr>
      </p:pic>
      <p:sp>
        <p:nvSpPr>
          <p:cNvPr id="7" name="CasellaDiTesto 6"/>
          <p:cNvSpPr txBox="1"/>
          <p:nvPr/>
        </p:nvSpPr>
        <p:spPr>
          <a:xfrm>
            <a:off x="136172" y="248736"/>
            <a:ext cx="10730753"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LABORATORIO DEL BURRO – BOCENAGO  </a:t>
            </a:r>
          </a:p>
        </p:txBody>
      </p:sp>
      <p:sp>
        <p:nvSpPr>
          <p:cNvPr id="8" name="CasellaDiTesto 7">
            <a:extLst>
              <a:ext uri="{FF2B5EF4-FFF2-40B4-BE49-F238E27FC236}">
                <a16:creationId xmlns:a16="http://schemas.microsoft.com/office/drawing/2014/main" id="{93ECF7C8-3868-ED06-9B87-501909F35D60}"/>
              </a:ext>
            </a:extLst>
          </p:cNvPr>
          <p:cNvSpPr txBox="1"/>
          <p:nvPr/>
        </p:nvSpPr>
        <p:spPr>
          <a:xfrm>
            <a:off x="142731" y="818895"/>
            <a:ext cx="11071514" cy="2877711"/>
          </a:xfrm>
          <a:prstGeom prst="rect">
            <a:avLst/>
          </a:prstGeom>
          <a:noFill/>
        </p:spPr>
        <p:txBody>
          <a:bodyPr wrap="square" rtlCol="0">
            <a:spAutoFit/>
          </a:bodyPr>
          <a:lstStyle/>
          <a:p>
            <a:endParaRPr lang="it-IT" dirty="0">
              <a:solidFill>
                <a:srgbClr val="047787"/>
              </a:solidFill>
              <a:latin typeface="Muli" panose="00000500000000000000"/>
            </a:endParaRPr>
          </a:p>
          <a:p>
            <a:r>
              <a:rPr lang="it-IT" dirty="0">
                <a:solidFill>
                  <a:srgbClr val="047787"/>
                </a:solidFill>
                <a:latin typeface="Muli" panose="00000500000000000000"/>
              </a:rPr>
              <a:t>I bambini potranno sperimentare, con pazienza e entusiasmo, come veniva fatto il burro tramite gli strumenti dell’epoca.  Su richiesta si può organizzare una merenda con pane, burro e marmellata! </a:t>
            </a:r>
          </a:p>
          <a:p>
            <a:r>
              <a:rPr lang="it-IT" dirty="0">
                <a:solidFill>
                  <a:srgbClr val="047787"/>
                </a:solidFill>
                <a:latin typeface="Muli" panose="00000500000000000000"/>
              </a:rPr>
              <a:t>L’esperienza si può abbinare al sentiero delle cascate </a:t>
            </a:r>
            <a:r>
              <a:rPr lang="it-IT" dirty="0" err="1">
                <a:solidFill>
                  <a:srgbClr val="047787"/>
                </a:solidFill>
                <a:latin typeface="Muli" panose="00000500000000000000"/>
              </a:rPr>
              <a:t>Masanel</a:t>
            </a:r>
            <a:r>
              <a:rPr lang="it-IT" dirty="0">
                <a:solidFill>
                  <a:srgbClr val="047787"/>
                </a:solidFill>
                <a:latin typeface="Muli" panose="00000500000000000000"/>
              </a:rPr>
              <a:t> o a una visita al Museo Etnografico di Bocenago. </a:t>
            </a:r>
          </a:p>
          <a:p>
            <a:endParaRPr lang="it-IT" sz="1000" dirty="0">
              <a:solidFill>
                <a:srgbClr val="047787"/>
              </a:solidFill>
              <a:latin typeface="Muli" panose="00000500000000000000"/>
            </a:endParaRPr>
          </a:p>
          <a:p>
            <a:r>
              <a:rPr lang="it-IT" dirty="0">
                <a:solidFill>
                  <a:srgbClr val="047787"/>
                </a:solidFill>
                <a:latin typeface="Muli" panose="00000500000000000000"/>
              </a:rPr>
              <a:t>Raggiungibile con bus di linea: € 3,50 a biglietto a persona a corsa. </a:t>
            </a:r>
          </a:p>
          <a:p>
            <a:endParaRPr lang="it-IT" sz="900" dirty="0">
              <a:solidFill>
                <a:srgbClr val="047787"/>
              </a:solidFill>
              <a:latin typeface="Muli" panose="00000500000000000000"/>
            </a:endParaRPr>
          </a:p>
          <a:p>
            <a:r>
              <a:rPr lang="it-IT" dirty="0">
                <a:solidFill>
                  <a:srgbClr val="047787"/>
                </a:solidFill>
                <a:latin typeface="Muli" panose="00000500000000000000"/>
              </a:rPr>
              <a:t>Tariffa: € 13, 00 a bambino </a:t>
            </a:r>
          </a:p>
          <a:p>
            <a:r>
              <a:rPr lang="it-IT" dirty="0">
                <a:solidFill>
                  <a:srgbClr val="047787"/>
                </a:solidFill>
                <a:latin typeface="Muli" panose="00000500000000000000"/>
              </a:rPr>
              <a:t>Durata: mezza giornata</a:t>
            </a:r>
          </a:p>
          <a:p>
            <a:endParaRPr lang="it-IT" dirty="0">
              <a:solidFill>
                <a:srgbClr val="047787"/>
              </a:solidFill>
              <a:latin typeface="Muli" panose="00000500000000000000"/>
            </a:endParaRPr>
          </a:p>
          <a:p>
            <a:endParaRPr lang="it-IT" dirty="0">
              <a:solidFill>
                <a:srgbClr val="047787"/>
              </a:solidFill>
              <a:latin typeface="Muli" panose="00000500000000000000"/>
            </a:endParaRPr>
          </a:p>
        </p:txBody>
      </p:sp>
      <p:pic>
        <p:nvPicPr>
          <p:cNvPr id="22" name="Immagine 21" descr="Immagine che contiene vestiti, persona, persone, cibo&#10;&#10;Descrizione generata automaticamente">
            <a:extLst>
              <a:ext uri="{FF2B5EF4-FFF2-40B4-BE49-F238E27FC236}">
                <a16:creationId xmlns:a16="http://schemas.microsoft.com/office/drawing/2014/main" id="{361367E5-EF05-9990-1094-802B00578849}"/>
              </a:ext>
            </a:extLst>
          </p:cNvPr>
          <p:cNvPicPr>
            <a:picLocks noChangeAspect="1"/>
          </p:cNvPicPr>
          <p:nvPr/>
        </p:nvPicPr>
        <p:blipFill rotWithShape="1">
          <a:blip r:embed="rId4">
            <a:extLst>
              <a:ext uri="{28A0092B-C50C-407E-A947-70E740481C1C}">
                <a14:useLocalDpi xmlns:a14="http://schemas.microsoft.com/office/drawing/2010/main" val="0"/>
              </a:ext>
            </a:extLst>
          </a:blip>
          <a:srcRect l="12656" r="12578"/>
          <a:stretch/>
        </p:blipFill>
        <p:spPr>
          <a:xfrm>
            <a:off x="345498" y="3596590"/>
            <a:ext cx="4614116" cy="3148302"/>
          </a:xfrm>
          <a:prstGeom prst="rect">
            <a:avLst/>
          </a:prstGeom>
        </p:spPr>
      </p:pic>
      <p:pic>
        <p:nvPicPr>
          <p:cNvPr id="1043" name="Picture 19" descr="museo attrezzi / Fotografie manifestazione / Come eravamo - &quot;Vecchia  Rendena&quot; / Tradizioni / Il paese di Bocenago / Territorio / Comune di  Bocenago - Comune di Bocenago">
            <a:extLst>
              <a:ext uri="{FF2B5EF4-FFF2-40B4-BE49-F238E27FC236}">
                <a16:creationId xmlns:a16="http://schemas.microsoft.com/office/drawing/2014/main" id="{546E8CA6-9F3E-9357-CE38-6DF05BA59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7" y="3569033"/>
            <a:ext cx="5149511" cy="315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627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flipH="1">
            <a:off x="7772774" y="3897851"/>
            <a:ext cx="2457493" cy="1596273"/>
          </a:xfrm>
          <a:prstGeom prst="rect">
            <a:avLst/>
          </a:prstGeom>
        </p:spPr>
      </p:pic>
      <p:sp>
        <p:nvSpPr>
          <p:cNvPr id="7" name="CasellaDiTesto 6"/>
          <p:cNvSpPr txBox="1"/>
          <p:nvPr/>
        </p:nvSpPr>
        <p:spPr>
          <a:xfrm>
            <a:off x="142731" y="470647"/>
            <a:ext cx="10730753"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LABORATORIO DEL MIELE – GIUSTINO </a:t>
            </a:r>
          </a:p>
        </p:txBody>
      </p:sp>
      <p:sp>
        <p:nvSpPr>
          <p:cNvPr id="8" name="CasellaDiTesto 7">
            <a:extLst>
              <a:ext uri="{FF2B5EF4-FFF2-40B4-BE49-F238E27FC236}">
                <a16:creationId xmlns:a16="http://schemas.microsoft.com/office/drawing/2014/main" id="{93ECF7C8-3868-ED06-9B87-501909F35D60}"/>
              </a:ext>
            </a:extLst>
          </p:cNvPr>
          <p:cNvSpPr txBox="1"/>
          <p:nvPr/>
        </p:nvSpPr>
        <p:spPr>
          <a:xfrm>
            <a:off x="142731" y="1347724"/>
            <a:ext cx="11071514" cy="2031325"/>
          </a:xfrm>
          <a:prstGeom prst="rect">
            <a:avLst/>
          </a:prstGeom>
          <a:noFill/>
        </p:spPr>
        <p:txBody>
          <a:bodyPr wrap="square" rtlCol="0">
            <a:spAutoFit/>
          </a:bodyPr>
          <a:lstStyle/>
          <a:p>
            <a:r>
              <a:rPr lang="it-IT" dirty="0">
                <a:solidFill>
                  <a:srgbClr val="047787"/>
                </a:solidFill>
                <a:latin typeface="Muli" panose="00000500000000000000"/>
              </a:rPr>
              <a:t>Incontri dimostrativi in cui si potrà scoprire cosa si nasconde in questo meraviglioso mondo! </a:t>
            </a:r>
          </a:p>
          <a:p>
            <a:r>
              <a:rPr lang="it-IT" dirty="0">
                <a:solidFill>
                  <a:srgbClr val="047787"/>
                </a:solidFill>
                <a:latin typeface="Muli" panose="00000500000000000000"/>
              </a:rPr>
              <a:t>Con l’aiuto di una speciale teca di vetro i bambini potranno  vedere da vicino, ma in massima sicurezza, le api... cercare l’ape regina e osservare il lavoro incredibile che si svolge in un alveare. </a:t>
            </a:r>
          </a:p>
          <a:p>
            <a:r>
              <a:rPr lang="it-IT" dirty="0">
                <a:solidFill>
                  <a:srgbClr val="047787"/>
                </a:solidFill>
                <a:latin typeface="Muli" panose="00000500000000000000"/>
              </a:rPr>
              <a:t>Laboratori didattici in cui si può imparare divertendosi a conoscere le nostre piccole amiche! Costruiremo una candelina di cera d’api assieme e assaggeremo miele in compagnia!</a:t>
            </a:r>
            <a:br>
              <a:rPr lang="it-IT" dirty="0">
                <a:solidFill>
                  <a:srgbClr val="047787"/>
                </a:solidFill>
                <a:latin typeface="Muli" panose="00000500000000000000"/>
              </a:rPr>
            </a:br>
            <a:br>
              <a:rPr lang="it-IT" dirty="0">
                <a:solidFill>
                  <a:srgbClr val="047787"/>
                </a:solidFill>
                <a:latin typeface="Muli" panose="00000500000000000000"/>
              </a:rPr>
            </a:br>
            <a:endParaRPr lang="it-IT" dirty="0">
              <a:solidFill>
                <a:srgbClr val="047787"/>
              </a:solidFill>
              <a:latin typeface="Muli" panose="00000500000000000000"/>
            </a:endParaRPr>
          </a:p>
        </p:txBody>
      </p:sp>
      <p:pic>
        <p:nvPicPr>
          <p:cNvPr id="2" name="Immagine 1">
            <a:extLst>
              <a:ext uri="{FF2B5EF4-FFF2-40B4-BE49-F238E27FC236}">
                <a16:creationId xmlns:a16="http://schemas.microsoft.com/office/drawing/2014/main" id="{5945D0C3-BF11-B82A-2AE3-59B1477AF212}"/>
              </a:ext>
            </a:extLst>
          </p:cNvPr>
          <p:cNvPicPr>
            <a:picLocks noChangeAspect="1"/>
          </p:cNvPicPr>
          <p:nvPr/>
        </p:nvPicPr>
        <p:blipFill>
          <a:blip r:embed="rId4"/>
          <a:stretch>
            <a:fillRect/>
          </a:stretch>
        </p:blipFill>
        <p:spPr>
          <a:xfrm>
            <a:off x="110114" y="3821410"/>
            <a:ext cx="3506352" cy="2692630"/>
          </a:xfrm>
          <a:prstGeom prst="rect">
            <a:avLst/>
          </a:prstGeom>
        </p:spPr>
      </p:pic>
      <p:pic>
        <p:nvPicPr>
          <p:cNvPr id="3" name="Immagine 2">
            <a:extLst>
              <a:ext uri="{FF2B5EF4-FFF2-40B4-BE49-F238E27FC236}">
                <a16:creationId xmlns:a16="http://schemas.microsoft.com/office/drawing/2014/main" id="{7F8C6B43-A85F-335F-E716-3174C0374E93}"/>
              </a:ext>
            </a:extLst>
          </p:cNvPr>
          <p:cNvPicPr>
            <a:picLocks noChangeAspect="1"/>
          </p:cNvPicPr>
          <p:nvPr/>
        </p:nvPicPr>
        <p:blipFill>
          <a:blip r:embed="rId5"/>
          <a:stretch>
            <a:fillRect/>
          </a:stretch>
        </p:blipFill>
        <p:spPr>
          <a:xfrm>
            <a:off x="3706572" y="3801548"/>
            <a:ext cx="3820673" cy="2712492"/>
          </a:xfrm>
          <a:prstGeom prst="rect">
            <a:avLst/>
          </a:prstGeom>
        </p:spPr>
      </p:pic>
      <p:pic>
        <p:nvPicPr>
          <p:cNvPr id="9" name="Immagine 8">
            <a:extLst>
              <a:ext uri="{FF2B5EF4-FFF2-40B4-BE49-F238E27FC236}">
                <a16:creationId xmlns:a16="http://schemas.microsoft.com/office/drawing/2014/main" id="{AB6461AA-A35A-B19F-EC98-520FF9934937}"/>
              </a:ext>
            </a:extLst>
          </p:cNvPr>
          <p:cNvPicPr>
            <a:picLocks noChangeAspect="1"/>
          </p:cNvPicPr>
          <p:nvPr/>
        </p:nvPicPr>
        <p:blipFill>
          <a:blip r:embed="rId6"/>
          <a:stretch>
            <a:fillRect/>
          </a:stretch>
        </p:blipFill>
        <p:spPr>
          <a:xfrm>
            <a:off x="7667583" y="3825424"/>
            <a:ext cx="3546661" cy="2692629"/>
          </a:xfrm>
          <a:prstGeom prst="rect">
            <a:avLst/>
          </a:prstGeom>
        </p:spPr>
      </p:pic>
    </p:spTree>
    <p:extLst>
      <p:ext uri="{BB962C8B-B14F-4D97-AF65-F5344CB8AC3E}">
        <p14:creationId xmlns:p14="http://schemas.microsoft.com/office/powerpoint/2010/main" val="39841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flipH="1">
            <a:off x="7772774" y="3897851"/>
            <a:ext cx="2457493" cy="1596273"/>
          </a:xfrm>
          <a:prstGeom prst="rect">
            <a:avLst/>
          </a:prstGeom>
        </p:spPr>
      </p:pic>
      <p:sp>
        <p:nvSpPr>
          <p:cNvPr id="7" name="CasellaDiTesto 6"/>
          <p:cNvSpPr txBox="1"/>
          <p:nvPr/>
        </p:nvSpPr>
        <p:spPr>
          <a:xfrm>
            <a:off x="124069" y="235711"/>
            <a:ext cx="10730753" cy="646331"/>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AZ. AGRICOLA SARTORI DANIELE - CADERZONE</a:t>
            </a:r>
          </a:p>
        </p:txBody>
      </p:sp>
      <p:sp>
        <p:nvSpPr>
          <p:cNvPr id="8" name="CasellaDiTesto 7">
            <a:extLst>
              <a:ext uri="{FF2B5EF4-FFF2-40B4-BE49-F238E27FC236}">
                <a16:creationId xmlns:a16="http://schemas.microsoft.com/office/drawing/2014/main" id="{93ECF7C8-3868-ED06-9B87-501909F35D60}"/>
              </a:ext>
            </a:extLst>
          </p:cNvPr>
          <p:cNvSpPr txBox="1"/>
          <p:nvPr/>
        </p:nvSpPr>
        <p:spPr>
          <a:xfrm>
            <a:off x="185727" y="829986"/>
            <a:ext cx="10983016" cy="3939540"/>
          </a:xfrm>
          <a:prstGeom prst="rect">
            <a:avLst/>
          </a:prstGeom>
          <a:noFill/>
        </p:spPr>
        <p:txBody>
          <a:bodyPr wrap="square" rtlCol="0">
            <a:spAutoFit/>
          </a:bodyPr>
          <a:lstStyle/>
          <a:p>
            <a:pPr algn="just"/>
            <a:r>
              <a:rPr lang="it-IT" sz="1400" dirty="0">
                <a:solidFill>
                  <a:srgbClr val="047787"/>
                </a:solidFill>
                <a:latin typeface="Muli" panose="00000500000000000000"/>
              </a:rPr>
              <a:t>A Caderzone Terme, Daniele Sartori dedica la sua attività all'allevamento di una razza di bestiame a rischio di estinzione. Ha ereditato la passione e la dedizione dai genitori, svolge parte del suo lavoro durante i mesi estivi, quando il suo gregge è al pascolo in montagna.</a:t>
            </a:r>
            <a:br>
              <a:rPr lang="it-IT" sz="1400" dirty="0">
                <a:solidFill>
                  <a:srgbClr val="047787"/>
                </a:solidFill>
                <a:latin typeface="Muli" panose="00000500000000000000"/>
              </a:rPr>
            </a:br>
            <a:r>
              <a:rPr lang="it-IT" sz="1400" dirty="0">
                <a:solidFill>
                  <a:srgbClr val="047787"/>
                </a:solidFill>
                <a:latin typeface="Muli" panose="00000500000000000000"/>
              </a:rPr>
              <a:t>Attualmente, il suo gregge è composto da circa sessantacinque capi, tutti della razza Rendena, unica nel suo genere e quasi estinta in Trentino. Una caratteristica peculiare di questa razza è la sua adattabilità all'alpeggio, passando circa sei mesi in stalla e sei in montagna.</a:t>
            </a:r>
            <a:br>
              <a:rPr lang="it-IT" sz="1400" dirty="0">
                <a:solidFill>
                  <a:srgbClr val="047787"/>
                </a:solidFill>
                <a:latin typeface="Muli" panose="00000500000000000000"/>
              </a:rPr>
            </a:br>
            <a:r>
              <a:rPr lang="it-IT" sz="1400" dirty="0">
                <a:solidFill>
                  <a:srgbClr val="047787"/>
                </a:solidFill>
                <a:latin typeface="Muli" panose="00000500000000000000"/>
              </a:rPr>
              <a:t>La dedizione del giovane allevatore mira anche a salvaguardare questo prezioso patrimonio biologico. La razza è resistente, longeva e robusta, alimentata principalmente con foraggio locale sfalci</a:t>
            </a:r>
          </a:p>
          <a:p>
            <a:pPr algn="just"/>
            <a:endParaRPr lang="it-IT" sz="800" dirty="0">
              <a:solidFill>
                <a:srgbClr val="047787"/>
              </a:solidFill>
              <a:latin typeface="Muli" panose="00000500000000000000"/>
            </a:endParaRPr>
          </a:p>
          <a:p>
            <a:pPr algn="just"/>
            <a:r>
              <a:rPr lang="it-IT" sz="1400" dirty="0">
                <a:solidFill>
                  <a:srgbClr val="047787"/>
                </a:solidFill>
                <a:latin typeface="Muli" panose="00000500000000000000"/>
              </a:rPr>
              <a:t>Raggiungibile con bus di linea: € 3,50 a biglietto a corsa. </a:t>
            </a:r>
          </a:p>
          <a:p>
            <a:pPr algn="just"/>
            <a:endParaRPr lang="it-IT" sz="800" dirty="0">
              <a:solidFill>
                <a:srgbClr val="047787"/>
              </a:solidFill>
              <a:latin typeface="Muli" panose="00000500000000000000"/>
            </a:endParaRPr>
          </a:p>
          <a:p>
            <a:pPr algn="just"/>
            <a:r>
              <a:rPr lang="it-IT" sz="1400" dirty="0">
                <a:solidFill>
                  <a:srgbClr val="047787"/>
                </a:solidFill>
                <a:latin typeface="Muli" panose="00000500000000000000"/>
              </a:rPr>
              <a:t>Tariffa: € 8,00 a bambino </a:t>
            </a:r>
          </a:p>
          <a:p>
            <a:pPr algn="just"/>
            <a:r>
              <a:rPr lang="it-IT" sz="1400" dirty="0">
                <a:solidFill>
                  <a:srgbClr val="047787"/>
                </a:solidFill>
                <a:latin typeface="Muli" panose="00000500000000000000"/>
              </a:rPr>
              <a:t>Durata: mezza giornata</a:t>
            </a:r>
          </a:p>
          <a:p>
            <a:endParaRPr lang="it-IT" dirty="0">
              <a:solidFill>
                <a:srgbClr val="047787"/>
              </a:solidFill>
              <a:latin typeface="Muli" panose="00000500000000000000"/>
            </a:endParaRPr>
          </a:p>
          <a:p>
            <a:endParaRPr lang="it-IT" dirty="0">
              <a:solidFill>
                <a:srgbClr val="047787"/>
              </a:solidFill>
              <a:latin typeface="Muli" panose="00000500000000000000"/>
            </a:endParaRPr>
          </a:p>
          <a:p>
            <a:endParaRPr lang="it-IT" dirty="0">
              <a:solidFill>
                <a:srgbClr val="047787"/>
              </a:solidFill>
              <a:latin typeface="Muli" panose="00000500000000000000"/>
            </a:endParaRPr>
          </a:p>
          <a:p>
            <a:br>
              <a:rPr lang="it-IT" dirty="0">
                <a:solidFill>
                  <a:srgbClr val="047787"/>
                </a:solidFill>
                <a:latin typeface="Muli" panose="00000500000000000000"/>
              </a:rPr>
            </a:br>
            <a:br>
              <a:rPr lang="it-IT" dirty="0">
                <a:solidFill>
                  <a:srgbClr val="047787"/>
                </a:solidFill>
                <a:latin typeface="Muli" panose="00000500000000000000"/>
              </a:rPr>
            </a:br>
            <a:endParaRPr lang="it-IT" dirty="0">
              <a:solidFill>
                <a:srgbClr val="047787"/>
              </a:solidFill>
              <a:latin typeface="Muli" panose="00000500000000000000"/>
            </a:endParaRPr>
          </a:p>
        </p:txBody>
      </p:sp>
      <p:pic>
        <p:nvPicPr>
          <p:cNvPr id="5124" name="Picture 4">
            <a:extLst>
              <a:ext uri="{FF2B5EF4-FFF2-40B4-BE49-F238E27FC236}">
                <a16:creationId xmlns:a16="http://schemas.microsoft.com/office/drawing/2014/main" id="{B7E04445-DC16-2472-A761-EEE24B7B0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aniele, giovane allevatore che unisce tradizione e innovazione | Bandiere  Arancioni TCI">
            <a:extLst>
              <a:ext uri="{FF2B5EF4-FFF2-40B4-BE49-F238E27FC236}">
                <a16:creationId xmlns:a16="http://schemas.microsoft.com/office/drawing/2014/main" id="{C2A767A0-9B58-5E4D-3B03-B22F775C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76" y="3270245"/>
            <a:ext cx="4937140" cy="325596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3FF9857-8E82-AD3D-DA1F-74A4C3B13CF4}"/>
              </a:ext>
            </a:extLst>
          </p:cNvPr>
          <p:cNvPicPr>
            <a:picLocks noChangeAspect="1"/>
          </p:cNvPicPr>
          <p:nvPr/>
        </p:nvPicPr>
        <p:blipFill>
          <a:blip r:embed="rId6"/>
          <a:stretch>
            <a:fillRect/>
          </a:stretch>
        </p:blipFill>
        <p:spPr>
          <a:xfrm>
            <a:off x="6042165" y="3223170"/>
            <a:ext cx="5079197" cy="3303037"/>
          </a:xfrm>
          <a:prstGeom prst="rect">
            <a:avLst/>
          </a:prstGeom>
        </p:spPr>
      </p:pic>
    </p:spTree>
    <p:extLst>
      <p:ext uri="{BB962C8B-B14F-4D97-AF65-F5344CB8AC3E}">
        <p14:creationId xmlns:p14="http://schemas.microsoft.com/office/powerpoint/2010/main" val="1896171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791553" y="1409619"/>
            <a:ext cx="7519927" cy="4884595"/>
          </a:xfrm>
          <a:prstGeom prst="rect">
            <a:avLst/>
          </a:prstGeom>
        </p:spPr>
      </p:pic>
      <p:sp>
        <p:nvSpPr>
          <p:cNvPr id="7" name="CasellaDiTesto 6"/>
          <p:cNvSpPr txBox="1"/>
          <p:nvPr/>
        </p:nvSpPr>
        <p:spPr>
          <a:xfrm>
            <a:off x="1781264" y="37963"/>
            <a:ext cx="7408505" cy="1200329"/>
          </a:xfrm>
          <a:prstGeom prst="rect">
            <a:avLst/>
          </a:prstGeom>
          <a:noFill/>
        </p:spPr>
        <p:txBody>
          <a:bodyPr wrap="square" rtlCol="0">
            <a:spAutoFit/>
          </a:bodyPr>
          <a:lstStyle/>
          <a:p>
            <a:pPr algn="ctr"/>
            <a:r>
              <a:rPr lang="it-IT" sz="3600" b="1" dirty="0">
                <a:solidFill>
                  <a:srgbClr val="F29208"/>
                </a:solidFill>
                <a:latin typeface="Muli" panose="00000500000000000000" pitchFamily="2" charset="0"/>
              </a:rPr>
              <a:t>PARCO PINETA E BIOLAGO  – PINZOLO </a:t>
            </a:r>
          </a:p>
          <a:p>
            <a:pPr algn="ctr"/>
            <a:endParaRPr lang="it-IT" sz="3600" b="1" dirty="0">
              <a:solidFill>
                <a:srgbClr val="F29208"/>
              </a:solidFill>
              <a:latin typeface="Muli" panose="00000500000000000000" pitchFamily="2" charset="0"/>
            </a:endParaRPr>
          </a:p>
        </p:txBody>
      </p:sp>
      <p:sp>
        <p:nvSpPr>
          <p:cNvPr id="2" name="CasellaDiTesto 1"/>
          <p:cNvSpPr txBox="1"/>
          <p:nvPr/>
        </p:nvSpPr>
        <p:spPr>
          <a:xfrm>
            <a:off x="1116083" y="435495"/>
            <a:ext cx="9172753" cy="2246769"/>
          </a:xfrm>
          <a:prstGeom prst="rect">
            <a:avLst/>
          </a:prstGeom>
          <a:noFill/>
        </p:spPr>
        <p:txBody>
          <a:bodyPr wrap="square" rtlCol="0">
            <a:spAutoFit/>
          </a:bodyPr>
          <a:lstStyle/>
          <a:p>
            <a:pPr algn="l"/>
            <a:endParaRPr lang="it-IT" sz="2000" dirty="0">
              <a:solidFill>
                <a:srgbClr val="047787"/>
              </a:solidFill>
              <a:latin typeface="Muli" panose="00000500000000000000"/>
            </a:endParaRPr>
          </a:p>
          <a:p>
            <a:pPr algn="l"/>
            <a:endParaRPr lang="it-IT" sz="2000" dirty="0">
              <a:solidFill>
                <a:srgbClr val="047787"/>
              </a:solidFill>
              <a:latin typeface="Muli" panose="00000500000000000000"/>
            </a:endParaRPr>
          </a:p>
          <a:p>
            <a:pPr algn="l"/>
            <a:endParaRPr lang="it-IT" sz="2000" dirty="0">
              <a:solidFill>
                <a:srgbClr val="047787"/>
              </a:solidFill>
              <a:latin typeface="Muli" panose="00000500000000000000"/>
            </a:endParaRPr>
          </a:p>
          <a:p>
            <a:pPr algn="l"/>
            <a:endParaRPr lang="it-IT" sz="2000" dirty="0">
              <a:solidFill>
                <a:srgbClr val="047787"/>
              </a:solidFill>
              <a:latin typeface="Muli" panose="00000500000000000000"/>
            </a:endParaRPr>
          </a:p>
          <a:p>
            <a:pPr algn="l"/>
            <a:endParaRPr lang="it-IT" sz="2000" dirty="0">
              <a:solidFill>
                <a:srgbClr val="047787"/>
              </a:solidFill>
              <a:latin typeface="Muli" panose="00000500000000000000"/>
            </a:endParaRPr>
          </a:p>
          <a:p>
            <a:pPr algn="just"/>
            <a:endParaRPr lang="it-IT" sz="2000" dirty="0">
              <a:solidFill>
                <a:srgbClr val="047787"/>
              </a:solidFill>
              <a:latin typeface="Muli" panose="00000500000000000000"/>
            </a:endParaRPr>
          </a:p>
          <a:p>
            <a:endParaRPr lang="it-IT" sz="2000" dirty="0">
              <a:solidFill>
                <a:srgbClr val="047787"/>
              </a:solidFill>
              <a:latin typeface="Muli" panose="00000500000000000000"/>
            </a:endParaRPr>
          </a:p>
        </p:txBody>
      </p:sp>
      <p:sp>
        <p:nvSpPr>
          <p:cNvPr id="3" name="AutoShape 2" descr="Biolago ">
            <a:extLst>
              <a:ext uri="{FF2B5EF4-FFF2-40B4-BE49-F238E27FC236}">
                <a16:creationId xmlns:a16="http://schemas.microsoft.com/office/drawing/2014/main" id="{7665435B-A49F-1C58-00DC-749F4991E8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Biolago ">
            <a:extLst>
              <a:ext uri="{FF2B5EF4-FFF2-40B4-BE49-F238E27FC236}">
                <a16:creationId xmlns:a16="http://schemas.microsoft.com/office/drawing/2014/main" id="{E1B4FFDD-96B3-9110-C24B-4E2700AADAD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80" name="Picture 8" descr="Biolago">
            <a:extLst>
              <a:ext uri="{FF2B5EF4-FFF2-40B4-BE49-F238E27FC236}">
                <a16:creationId xmlns:a16="http://schemas.microsoft.com/office/drawing/2014/main" id="{88634846-2B02-620F-723B-8360D4E75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74" y="3643657"/>
            <a:ext cx="4775435" cy="2996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8CDF636-3A4B-9763-648A-C7D737C83C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441" b="53878"/>
          <a:stretch/>
        </p:blipFill>
        <p:spPr bwMode="auto">
          <a:xfrm>
            <a:off x="5305523" y="3656886"/>
            <a:ext cx="5332522" cy="2996237"/>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31EEC258-A300-64A7-188C-2A0D779BB04D}"/>
              </a:ext>
            </a:extLst>
          </p:cNvPr>
          <p:cNvSpPr txBox="1"/>
          <p:nvPr/>
        </p:nvSpPr>
        <p:spPr>
          <a:xfrm>
            <a:off x="405992" y="1103307"/>
            <a:ext cx="10232053" cy="2585323"/>
          </a:xfrm>
          <a:prstGeom prst="rect">
            <a:avLst/>
          </a:prstGeom>
          <a:noFill/>
        </p:spPr>
        <p:txBody>
          <a:bodyPr wrap="square" rtlCol="0">
            <a:spAutoFit/>
          </a:bodyPr>
          <a:lstStyle/>
          <a:p>
            <a:pPr algn="just"/>
            <a:r>
              <a:rPr lang="it-IT" dirty="0">
                <a:solidFill>
                  <a:srgbClr val="047787"/>
                </a:solidFill>
                <a:latin typeface="Muli" panose="00000500000000000000"/>
              </a:rPr>
              <a:t>Al limitare del paese, affacciato sul fiume Sarca il Parco Pineta offre un'area verde attrezzata a due passi da casa.</a:t>
            </a:r>
            <a:r>
              <a:rPr lang="it-IT" dirty="0">
                <a:solidFill>
                  <a:srgbClr val="047787"/>
                </a:solidFill>
                <a:latin typeface="Muli" panose="00000500000000000000"/>
                <a:hlinkClick r:id="rId6">
                  <a:extLst>
                    <a:ext uri="{A12FA001-AC4F-418D-AE19-62706E023703}">
                      <ahyp:hlinkClr xmlns:ahyp="http://schemas.microsoft.com/office/drawing/2018/hyperlinkcolor" val="tx"/>
                    </a:ext>
                  </a:extLst>
                </a:hlinkClick>
              </a:rPr>
              <a:t> </a:t>
            </a:r>
            <a:endParaRPr lang="it-IT" dirty="0">
              <a:solidFill>
                <a:srgbClr val="047787"/>
              </a:solidFill>
              <a:latin typeface="Muli" panose="00000500000000000000"/>
            </a:endParaRPr>
          </a:p>
          <a:p>
            <a:pPr algn="just"/>
            <a:r>
              <a:rPr lang="it-IT" dirty="0">
                <a:solidFill>
                  <a:srgbClr val="047787"/>
                </a:solidFill>
                <a:latin typeface="Muli" panose="00000500000000000000"/>
              </a:rPr>
              <a:t>Più di un lago! Un </a:t>
            </a:r>
            <a:r>
              <a:rPr lang="it-IT" dirty="0" err="1">
                <a:solidFill>
                  <a:srgbClr val="047787"/>
                </a:solidFill>
                <a:latin typeface="Muli" panose="00000500000000000000"/>
              </a:rPr>
              <a:t>Biolago</a:t>
            </a:r>
            <a:r>
              <a:rPr lang="it-IT" dirty="0">
                <a:solidFill>
                  <a:srgbClr val="047787"/>
                </a:solidFill>
                <a:latin typeface="Muli" panose="00000500000000000000"/>
              </a:rPr>
              <a:t> di nuova realizzazione perfettamente inserito nel verde dell’area “Pineta”, la zona sportiva multiservizi e parco giochi per bambini di Pinzolo. Risultato di un innovativo progetto di ingegneria che unisce tecnologia e ambiente.</a:t>
            </a:r>
          </a:p>
          <a:p>
            <a:pPr algn="just"/>
            <a:r>
              <a:rPr lang="it-IT" dirty="0">
                <a:solidFill>
                  <a:srgbClr val="047787"/>
                </a:solidFill>
                <a:latin typeface="Muli" panose="00000500000000000000"/>
              </a:rPr>
              <a:t>Una serie di pontili dai quali è possibile tuffarsi impreziosisce il </a:t>
            </a:r>
            <a:r>
              <a:rPr lang="it-IT" dirty="0" err="1">
                <a:solidFill>
                  <a:srgbClr val="047787"/>
                </a:solidFill>
                <a:latin typeface="Muli" panose="00000500000000000000"/>
              </a:rPr>
              <a:t>Biolago</a:t>
            </a:r>
            <a:r>
              <a:rPr lang="it-IT" dirty="0">
                <a:solidFill>
                  <a:srgbClr val="047787"/>
                </a:solidFill>
                <a:latin typeface="Muli" panose="00000500000000000000"/>
              </a:rPr>
              <a:t> mentre una palazzina dei servizi, con le docce con acqua riscaldata da un sistema solare termico, gli spogliatoi e l’infermeria, completa il tutto. Alcune docce scaldate direttamente dalla luce solare si incontrano qua e là attorno al lago.</a:t>
            </a:r>
          </a:p>
          <a:p>
            <a:endParaRPr lang="it-IT" dirty="0"/>
          </a:p>
        </p:txBody>
      </p:sp>
    </p:spTree>
    <p:extLst>
      <p:ext uri="{BB962C8B-B14F-4D97-AF65-F5344CB8AC3E}">
        <p14:creationId xmlns:p14="http://schemas.microsoft.com/office/powerpoint/2010/main" val="1515270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600000">
            <a:off x="-292233" y="279431"/>
            <a:ext cx="11520000" cy="7482857"/>
          </a:xfrm>
          <a:prstGeom prst="rect">
            <a:avLst/>
          </a:prstGeom>
        </p:spPr>
      </p:pic>
      <p:sp>
        <p:nvSpPr>
          <p:cNvPr id="3" name="CasellaDiTesto 2">
            <a:extLst>
              <a:ext uri="{FF2B5EF4-FFF2-40B4-BE49-F238E27FC236}">
                <a16:creationId xmlns:a16="http://schemas.microsoft.com/office/drawing/2014/main" id="{32E6D774-6172-6EAD-99FE-474BEF778AFF}"/>
              </a:ext>
            </a:extLst>
          </p:cNvPr>
          <p:cNvSpPr txBox="1"/>
          <p:nvPr/>
        </p:nvSpPr>
        <p:spPr>
          <a:xfrm>
            <a:off x="0" y="177282"/>
            <a:ext cx="11429952" cy="2107115"/>
          </a:xfrm>
          <a:prstGeom prst="rect">
            <a:avLst/>
          </a:prstGeom>
          <a:noFill/>
        </p:spPr>
        <p:txBody>
          <a:bodyPr wrap="square" rtlCol="0">
            <a:spAutoFit/>
          </a:bodyPr>
          <a:lstStyle/>
          <a:p>
            <a:pPr marL="457200" indent="-228600" algn="just">
              <a:lnSpc>
                <a:spcPts val="1380"/>
              </a:lnSpc>
              <a:spcAft>
                <a:spcPts val="800"/>
              </a:spcAft>
            </a:pPr>
            <a:endParaRPr lang="it-IT" sz="1400" dirty="0">
              <a:solidFill>
                <a:srgbClr val="047787"/>
              </a:solidFill>
              <a:latin typeface="Adobe Garamond Pro" panose="02020502060506020403" pitchFamily="18" charset="0"/>
            </a:endParaRPr>
          </a:p>
          <a:p>
            <a:pPr algn="ctr"/>
            <a:r>
              <a:rPr lang="it-IT" sz="1400" b="1" dirty="0">
                <a:solidFill>
                  <a:srgbClr val="047787"/>
                </a:solidFill>
                <a:latin typeface="Muli" panose="00000500000000000000" pitchFamily="2" charset="0"/>
              </a:rPr>
              <a:t>	</a:t>
            </a:r>
            <a:r>
              <a:rPr lang="it-IT" sz="3200" b="1" dirty="0">
                <a:solidFill>
                  <a:srgbClr val="F29208"/>
                </a:solidFill>
                <a:latin typeface="Muli"/>
              </a:rPr>
              <a:t>NOLEGGIO BUS GRAN TURISMO </a:t>
            </a:r>
          </a:p>
          <a:p>
            <a:pPr>
              <a:lnSpc>
                <a:spcPts val="3600"/>
              </a:lnSpc>
              <a:spcAft>
                <a:spcPts val="800"/>
              </a:spcAft>
            </a:pPr>
            <a:endParaRPr lang="it-IT" sz="1400" b="1" dirty="0">
              <a:solidFill>
                <a:srgbClr val="047787"/>
              </a:solidFill>
              <a:latin typeface="Muli" panose="00000500000000000000" pitchFamily="2" charset="0"/>
            </a:endParaRPr>
          </a:p>
          <a:p>
            <a:pPr>
              <a:lnSpc>
                <a:spcPct val="107000"/>
              </a:lnSpc>
              <a:spcAft>
                <a:spcPts val="800"/>
              </a:spcAft>
            </a:pP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it-IT" dirty="0"/>
          </a:p>
        </p:txBody>
      </p:sp>
      <p:pic>
        <p:nvPicPr>
          <p:cNvPr id="5" name="Immagine 4">
            <a:extLst>
              <a:ext uri="{FF2B5EF4-FFF2-40B4-BE49-F238E27FC236}">
                <a16:creationId xmlns:a16="http://schemas.microsoft.com/office/drawing/2014/main" id="{01A12829-11EE-130C-8D18-0EC4DE119164}"/>
              </a:ext>
            </a:extLst>
          </p:cNvPr>
          <p:cNvPicPr>
            <a:picLocks noChangeAspect="1"/>
          </p:cNvPicPr>
          <p:nvPr/>
        </p:nvPicPr>
        <p:blipFill>
          <a:blip r:embed="rId4"/>
          <a:stretch>
            <a:fillRect/>
          </a:stretch>
        </p:blipFill>
        <p:spPr>
          <a:xfrm>
            <a:off x="4305654" y="3992369"/>
            <a:ext cx="3340100" cy="2619035"/>
          </a:xfrm>
          <a:prstGeom prst="rect">
            <a:avLst/>
          </a:prstGeom>
        </p:spPr>
      </p:pic>
      <p:pic>
        <p:nvPicPr>
          <p:cNvPr id="7" name="Immagine 6">
            <a:extLst>
              <a:ext uri="{FF2B5EF4-FFF2-40B4-BE49-F238E27FC236}">
                <a16:creationId xmlns:a16="http://schemas.microsoft.com/office/drawing/2014/main" id="{6972451A-6ADE-C5F4-94D8-4FB7510A1EC7}"/>
              </a:ext>
            </a:extLst>
          </p:cNvPr>
          <p:cNvPicPr>
            <a:picLocks noChangeAspect="1"/>
          </p:cNvPicPr>
          <p:nvPr/>
        </p:nvPicPr>
        <p:blipFill>
          <a:blip r:embed="rId5"/>
          <a:stretch>
            <a:fillRect/>
          </a:stretch>
        </p:blipFill>
        <p:spPr>
          <a:xfrm>
            <a:off x="144599" y="4000500"/>
            <a:ext cx="4037993" cy="2680218"/>
          </a:xfrm>
          <a:prstGeom prst="rect">
            <a:avLst/>
          </a:prstGeom>
        </p:spPr>
      </p:pic>
      <p:pic>
        <p:nvPicPr>
          <p:cNvPr id="8" name="Immagine 7">
            <a:extLst>
              <a:ext uri="{FF2B5EF4-FFF2-40B4-BE49-F238E27FC236}">
                <a16:creationId xmlns:a16="http://schemas.microsoft.com/office/drawing/2014/main" id="{510057E6-0AFC-F7CC-B887-AC3566437BA7}"/>
              </a:ext>
            </a:extLst>
          </p:cNvPr>
          <p:cNvPicPr>
            <a:picLocks noChangeAspect="1"/>
          </p:cNvPicPr>
          <p:nvPr/>
        </p:nvPicPr>
        <p:blipFill>
          <a:blip r:embed="rId6"/>
          <a:stretch>
            <a:fillRect/>
          </a:stretch>
        </p:blipFill>
        <p:spPr>
          <a:xfrm>
            <a:off x="7795795" y="4019521"/>
            <a:ext cx="3340100" cy="2562054"/>
          </a:xfrm>
          <a:prstGeom prst="rect">
            <a:avLst/>
          </a:prstGeom>
        </p:spPr>
      </p:pic>
      <p:sp>
        <p:nvSpPr>
          <p:cNvPr id="9" name="CasellaDiTesto 8">
            <a:extLst>
              <a:ext uri="{FF2B5EF4-FFF2-40B4-BE49-F238E27FC236}">
                <a16:creationId xmlns:a16="http://schemas.microsoft.com/office/drawing/2014/main" id="{A3BF1BF6-63AB-97DF-13D2-61D26F8515E6}"/>
              </a:ext>
            </a:extLst>
          </p:cNvPr>
          <p:cNvSpPr txBox="1"/>
          <p:nvPr/>
        </p:nvSpPr>
        <p:spPr>
          <a:xfrm>
            <a:off x="355395" y="1310108"/>
            <a:ext cx="10878662" cy="307777"/>
          </a:xfrm>
          <a:prstGeom prst="rect">
            <a:avLst/>
          </a:prstGeom>
          <a:noFill/>
        </p:spPr>
        <p:txBody>
          <a:bodyPr wrap="square" rtlCol="0">
            <a:spAutoFit/>
          </a:bodyPr>
          <a:lstStyle/>
          <a:p>
            <a:r>
              <a:rPr lang="it-IT" sz="1400" dirty="0">
                <a:solidFill>
                  <a:srgbClr val="047787"/>
                </a:solidFill>
                <a:latin typeface="Muli" panose="00000500000000000000"/>
              </a:rPr>
              <a:t>Accordi con partner locali per noleggio bus 50 posti  per trasporti sul territorio regionale o dalla vostra città di partenza alla Val Rendena o dintorni</a:t>
            </a:r>
            <a:r>
              <a:rPr lang="it-IT" sz="1400" dirty="0">
                <a:solidFill>
                  <a:srgbClr val="047787"/>
                </a:solidFill>
                <a:latin typeface="Adobe Garamond Pro" panose="02020502060506020403" pitchFamily="18" charset="0"/>
              </a:rPr>
              <a:t>. </a:t>
            </a:r>
          </a:p>
        </p:txBody>
      </p:sp>
      <p:sp>
        <p:nvSpPr>
          <p:cNvPr id="12" name="Rectangle 4">
            <a:extLst>
              <a:ext uri="{FF2B5EF4-FFF2-40B4-BE49-F238E27FC236}">
                <a16:creationId xmlns:a16="http://schemas.microsoft.com/office/drawing/2014/main" id="{7CDDBE54-0E72-B9B1-04C8-573E83A69340}"/>
              </a:ext>
            </a:extLst>
          </p:cNvPr>
          <p:cNvSpPr>
            <a:spLocks noChangeArrowheads="1"/>
          </p:cNvSpPr>
          <p:nvPr/>
        </p:nvSpPr>
        <p:spPr bwMode="auto">
          <a:xfrm>
            <a:off x="225797" y="1787211"/>
            <a:ext cx="727787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it-IT" altLang="it-IT" sz="1400" dirty="0">
                <a:solidFill>
                  <a:srgbClr val="000000"/>
                </a:solidFill>
                <a:latin typeface="Muli" panose="00000500000000000000"/>
                <a:cs typeface="Arial" panose="020B0604020202020204" pitchFamily="34" charset="0"/>
              </a:rPr>
              <a:t>-</a:t>
            </a:r>
            <a:r>
              <a:rPr lang="it-IT" altLang="it-IT" sz="1400" dirty="0">
                <a:solidFill>
                  <a:srgbClr val="047787"/>
                </a:solidFill>
                <a:latin typeface="Muli" panose="00000500000000000000"/>
              </a:rPr>
              <a:t>Bus da 50 posti per Milano e periferia : € 850,00 a tratta; </a:t>
            </a:r>
          </a:p>
          <a:p>
            <a:pPr marL="0" marR="0" lvl="0" indent="0" algn="l" defTabSz="914400" rtl="0" eaLnBrk="0" fontAlgn="base" latinLnBrk="0" hangingPunct="0">
              <a:lnSpc>
                <a:spcPct val="100000"/>
              </a:lnSpc>
              <a:spcBef>
                <a:spcPct val="0"/>
              </a:spcBef>
              <a:spcAft>
                <a:spcPct val="0"/>
              </a:spcAft>
              <a:buClrTx/>
              <a:buSzTx/>
              <a:buFontTx/>
              <a:buNone/>
              <a:tabLst/>
            </a:pPr>
            <a:r>
              <a:rPr lang="en-US" altLang="it-IT" sz="1400" dirty="0">
                <a:solidFill>
                  <a:srgbClr val="047787"/>
                </a:solidFill>
                <a:latin typeface="Muli" panose="00000500000000000000"/>
              </a:rPr>
              <a:t>- Bus da 50 </a:t>
            </a:r>
            <a:r>
              <a:rPr lang="en-US" altLang="it-IT" sz="1400" dirty="0" err="1">
                <a:solidFill>
                  <a:srgbClr val="047787"/>
                </a:solidFill>
                <a:latin typeface="Muli" panose="00000500000000000000"/>
              </a:rPr>
              <a:t>posti</a:t>
            </a:r>
            <a:r>
              <a:rPr lang="en-US" altLang="it-IT" sz="1400" dirty="0">
                <a:solidFill>
                  <a:srgbClr val="047787"/>
                </a:solidFill>
                <a:latin typeface="Muli" panose="00000500000000000000"/>
              </a:rPr>
              <a:t> Half Day per </a:t>
            </a:r>
            <a:r>
              <a:rPr lang="en-US" altLang="it-IT" sz="1400" dirty="0" err="1">
                <a:solidFill>
                  <a:srgbClr val="047787"/>
                </a:solidFill>
                <a:latin typeface="Muli" panose="00000500000000000000"/>
              </a:rPr>
              <a:t>escursioni</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sul</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territorio</a:t>
            </a:r>
            <a:r>
              <a:rPr lang="en-US" altLang="it-IT" sz="1400" dirty="0">
                <a:solidFill>
                  <a:srgbClr val="047787"/>
                </a:solidFill>
                <a:latin typeface="Muli" panose="00000500000000000000"/>
              </a:rPr>
              <a:t> : €450,00 a pullman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it-IT" sz="1400" dirty="0">
                <a:solidFill>
                  <a:srgbClr val="047787"/>
                </a:solidFill>
                <a:latin typeface="Muli" panose="00000500000000000000"/>
              </a:rPr>
              <a:t>- Bus da 50 </a:t>
            </a:r>
            <a:r>
              <a:rPr lang="en-US" altLang="it-IT" sz="1400" dirty="0" err="1">
                <a:solidFill>
                  <a:srgbClr val="047787"/>
                </a:solidFill>
                <a:latin typeface="Muli" panose="00000500000000000000"/>
              </a:rPr>
              <a:t>posti</a:t>
            </a:r>
            <a:r>
              <a:rPr lang="en-US" altLang="it-IT" sz="1400" dirty="0">
                <a:solidFill>
                  <a:srgbClr val="047787"/>
                </a:solidFill>
                <a:latin typeface="Muli" panose="00000500000000000000"/>
              </a:rPr>
              <a:t> Full Day per </a:t>
            </a:r>
            <a:r>
              <a:rPr lang="en-US" altLang="it-IT" sz="1400" dirty="0" err="1">
                <a:solidFill>
                  <a:srgbClr val="047787"/>
                </a:solidFill>
                <a:latin typeface="Muli" panose="00000500000000000000"/>
              </a:rPr>
              <a:t>escursioni</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sul</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territorio</a:t>
            </a:r>
            <a:r>
              <a:rPr lang="en-US" altLang="it-IT" sz="1400" dirty="0">
                <a:solidFill>
                  <a:srgbClr val="047787"/>
                </a:solidFill>
                <a:latin typeface="Muli" panose="00000500000000000000"/>
              </a:rPr>
              <a:t> : € 650,00 a pullman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it-IT" sz="1400" dirty="0">
              <a:solidFill>
                <a:srgbClr val="047787"/>
              </a:solidFill>
              <a:latin typeface="Muli" panose="0000050000000000000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it-IT" sz="1400" dirty="0">
                <a:solidFill>
                  <a:srgbClr val="047787"/>
                </a:solidFill>
                <a:latin typeface="Muli" panose="00000500000000000000"/>
              </a:rPr>
              <a:t>I </a:t>
            </a:r>
            <a:r>
              <a:rPr lang="en-US" altLang="it-IT" sz="1400" dirty="0" err="1">
                <a:solidFill>
                  <a:srgbClr val="047787"/>
                </a:solidFill>
                <a:latin typeface="Muli" panose="00000500000000000000"/>
              </a:rPr>
              <a:t>prezzi</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si</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intendono</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iva</a:t>
            </a:r>
            <a:r>
              <a:rPr lang="en-US" altLang="it-IT" sz="1400" dirty="0">
                <a:solidFill>
                  <a:srgbClr val="047787"/>
                </a:solidFill>
                <a:latin typeface="Muli" panose="00000500000000000000"/>
              </a:rPr>
              <a:t> </a:t>
            </a:r>
            <a:r>
              <a:rPr lang="en-US" altLang="it-IT" sz="1400" dirty="0" err="1">
                <a:solidFill>
                  <a:srgbClr val="047787"/>
                </a:solidFill>
                <a:latin typeface="Muli" panose="00000500000000000000"/>
              </a:rPr>
              <a:t>compresa</a:t>
            </a:r>
            <a:r>
              <a:rPr lang="en-US" altLang="it-IT" sz="1400" dirty="0">
                <a:solidFill>
                  <a:srgbClr val="047787"/>
                </a:solidFill>
                <a:latin typeface="Muli" panose="00000500000000000000"/>
              </a:rPr>
              <a:t>.</a:t>
            </a:r>
          </a:p>
        </p:txBody>
      </p:sp>
      <p:sp>
        <p:nvSpPr>
          <p:cNvPr id="13" name="CasellaDiTesto 12">
            <a:extLst>
              <a:ext uri="{FF2B5EF4-FFF2-40B4-BE49-F238E27FC236}">
                <a16:creationId xmlns:a16="http://schemas.microsoft.com/office/drawing/2014/main" id="{65C62D27-B165-5EF8-E4CB-D75AE8F61A1A}"/>
              </a:ext>
            </a:extLst>
          </p:cNvPr>
          <p:cNvSpPr txBox="1"/>
          <p:nvPr/>
        </p:nvSpPr>
        <p:spPr>
          <a:xfrm>
            <a:off x="144599" y="3334253"/>
            <a:ext cx="11089458" cy="307777"/>
          </a:xfrm>
          <a:prstGeom prst="rect">
            <a:avLst/>
          </a:prstGeom>
          <a:noFill/>
        </p:spPr>
        <p:txBody>
          <a:bodyPr wrap="square" rtlCol="0">
            <a:spAutoFit/>
          </a:bodyPr>
          <a:lstStyle/>
          <a:p>
            <a:r>
              <a:rPr lang="it-IT" sz="1400" b="1" dirty="0">
                <a:solidFill>
                  <a:srgbClr val="047787"/>
                </a:solidFill>
                <a:latin typeface="Muli" panose="00000500000000000000"/>
              </a:rPr>
              <a:t>Prezzi soggetti a riconferma in base al punto di arrivo e di arrivo che saranno comunica </a:t>
            </a:r>
          </a:p>
        </p:txBody>
      </p:sp>
    </p:spTree>
    <p:extLst>
      <p:ext uri="{BB962C8B-B14F-4D97-AF65-F5344CB8AC3E}">
        <p14:creationId xmlns:p14="http://schemas.microsoft.com/office/powerpoint/2010/main" val="353712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sp>
        <p:nvSpPr>
          <p:cNvPr id="7" name="CasellaDiTesto 6">
            <a:extLst>
              <a:ext uri="{FF2B5EF4-FFF2-40B4-BE49-F238E27FC236}">
                <a16:creationId xmlns:a16="http://schemas.microsoft.com/office/drawing/2014/main" id="{81E4B91D-2769-40D3-B3CE-F3F2F769F737}"/>
              </a:ext>
            </a:extLst>
          </p:cNvPr>
          <p:cNvSpPr txBox="1"/>
          <p:nvPr/>
        </p:nvSpPr>
        <p:spPr>
          <a:xfrm>
            <a:off x="0" y="104606"/>
            <a:ext cx="11940988" cy="1356398"/>
          </a:xfrm>
          <a:prstGeom prst="rect">
            <a:avLst/>
          </a:prstGeom>
          <a:noFill/>
        </p:spPr>
        <p:txBody>
          <a:bodyPr wrap="square" lIns="90000" tIns="46800" rIns="90000" bIns="46800" rtlCol="0" anchor="ctr" anchorCtr="0">
            <a:spAutoFit/>
          </a:bodyPr>
          <a:lstStyle/>
          <a:p>
            <a:pPr marR="0" algn="ctr" rtl="0"/>
            <a:r>
              <a:rPr lang="it-IT" sz="3200" b="1" i="0" u="none" strike="noStrike" dirty="0">
                <a:solidFill>
                  <a:srgbClr val="F29208"/>
                </a:solidFill>
                <a:latin typeface="Muli" panose="00000500000000000000" pitchFamily="2" charset="0"/>
              </a:rPr>
              <a:t>AREA OSPITALITÀ</a:t>
            </a:r>
          </a:p>
          <a:p>
            <a:pPr marR="0" algn="ctr" rtl="0"/>
            <a:r>
              <a:rPr lang="it-IT" sz="2000" b="1" dirty="0">
                <a:solidFill>
                  <a:srgbClr val="F29208"/>
                </a:solidFill>
                <a:latin typeface="Muli" panose="00000500000000000000" pitchFamily="2" charset="0"/>
              </a:rPr>
              <a:t>La vacanza come incontro nella logica del turismo esperienziale</a:t>
            </a:r>
          </a:p>
          <a:p>
            <a:pPr marR="0" algn="r" rtl="0">
              <a:lnSpc>
                <a:spcPts val="3600"/>
              </a:lnSpc>
            </a:pPr>
            <a:endParaRPr lang="it-IT" sz="4400" dirty="0"/>
          </a:p>
        </p:txBody>
      </p:sp>
      <p:sp>
        <p:nvSpPr>
          <p:cNvPr id="2" name="CasellaDiTesto 1">
            <a:extLst>
              <a:ext uri="{FF2B5EF4-FFF2-40B4-BE49-F238E27FC236}">
                <a16:creationId xmlns:a16="http://schemas.microsoft.com/office/drawing/2014/main" id="{F70B7066-60B7-27AC-8789-C31EF82E15F0}"/>
              </a:ext>
            </a:extLst>
          </p:cNvPr>
          <p:cNvSpPr txBox="1"/>
          <p:nvPr/>
        </p:nvSpPr>
        <p:spPr>
          <a:xfrm>
            <a:off x="393546" y="1384750"/>
            <a:ext cx="10952308" cy="4708981"/>
          </a:xfrm>
          <a:prstGeom prst="rect">
            <a:avLst/>
          </a:prstGeom>
          <a:noFill/>
        </p:spPr>
        <p:txBody>
          <a:bodyPr wrap="square" rtlCol="0">
            <a:spAutoFit/>
          </a:bodyPr>
          <a:lstStyle/>
          <a:p>
            <a:pPr algn="just">
              <a:lnSpc>
                <a:spcPts val="1800"/>
              </a:lnSpc>
            </a:pPr>
            <a:r>
              <a:rPr lang="it-IT" sz="1400" dirty="0">
                <a:solidFill>
                  <a:srgbClr val="047787"/>
                </a:solidFill>
                <a:latin typeface="Muli" panose="00000500000000000000"/>
              </a:rPr>
              <a:t>Nella gestione delle strutture ricettive Orizzontegiovani si ispira ai principi del «Turismo esperienziale», un modo peculiare di intendere la vacanza come momento significativo che va ad accrescere il bagaglio culturale della persona, offrendo opportunità di riflessione su se stessi e sui propri comportamenti, favorendo la relazione con l’altro, con la comunità in cui si va a soggiornare e con l’ambiente.</a:t>
            </a:r>
          </a:p>
          <a:p>
            <a:pPr algn="just">
              <a:lnSpc>
                <a:spcPts val="1800"/>
              </a:lnSpc>
              <a:tabLst>
                <a:tab pos="3048000" algn="l"/>
              </a:tabLst>
            </a:pPr>
            <a:r>
              <a:rPr lang="it-IT" sz="1400" dirty="0">
                <a:solidFill>
                  <a:srgbClr val="047787"/>
                </a:solidFill>
                <a:latin typeface="Muli" panose="00000500000000000000"/>
              </a:rPr>
              <a:t>La cooperativa di comunità Orizzontegiovani abbraccia questa impostazione nella gestione delle proprie strutture – che chiama appunto case – proprio perché l’obiettivo è quello di creare un ambiente positivo dove l’ospite possa trovare un luogo dove costruirsi la vacanza secondo i propri desideri, nella logica della collaborazione e in stretta sintonia con la comunità e le risorse in essa disponibili.</a:t>
            </a:r>
          </a:p>
          <a:p>
            <a:pPr>
              <a:lnSpc>
                <a:spcPts val="1800"/>
              </a:lnSpc>
              <a:tabLst>
                <a:tab pos="3048000" algn="l"/>
              </a:tabLst>
            </a:pPr>
            <a:r>
              <a:rPr lang="it-IT" sz="1400" dirty="0">
                <a:solidFill>
                  <a:srgbClr val="047787"/>
                </a:solidFill>
                <a:latin typeface="Muli" panose="00000500000000000000"/>
              </a:rPr>
              <a:t>partendo da questi presupposti </a:t>
            </a:r>
            <a:r>
              <a:rPr lang="it-IT" sz="1400" dirty="0" err="1">
                <a:solidFill>
                  <a:srgbClr val="047787"/>
                </a:solidFill>
                <a:latin typeface="Muli" panose="00000500000000000000"/>
              </a:rPr>
              <a:t>orizzontegiovani</a:t>
            </a:r>
            <a:r>
              <a:rPr lang="it-IT" sz="1400" dirty="0">
                <a:solidFill>
                  <a:srgbClr val="047787"/>
                </a:solidFill>
                <a:latin typeface="Muli" panose="00000500000000000000"/>
              </a:rPr>
              <a:t> ha fatto alcune scelte:</a:t>
            </a:r>
          </a:p>
          <a:p>
            <a:pPr>
              <a:lnSpc>
                <a:spcPts val="1800"/>
              </a:lnSpc>
            </a:pPr>
            <a:r>
              <a:rPr lang="it-IT" sz="1400" dirty="0">
                <a:solidFill>
                  <a:srgbClr val="047787"/>
                </a:solidFill>
                <a:latin typeface="Adobe Garamond Pro" panose="02020502060506020403" pitchFamily="18" charset="0"/>
                <a:sym typeface="Wingdings 3" panose="05040102010807070707" pitchFamily="18" charset="2"/>
              </a:rPr>
              <a:t></a:t>
            </a:r>
            <a:r>
              <a:rPr lang="it-IT" sz="1400" dirty="0">
                <a:solidFill>
                  <a:srgbClr val="047787"/>
                </a:solidFill>
                <a:latin typeface="Adobe Garamond Pro" panose="02020502060506020403" pitchFamily="18" charset="0"/>
              </a:rPr>
              <a:t> </a:t>
            </a:r>
            <a:r>
              <a:rPr lang="it-IT" sz="1400" dirty="0">
                <a:solidFill>
                  <a:srgbClr val="047787"/>
                </a:solidFill>
                <a:latin typeface="Muli" panose="00000500000000000000"/>
              </a:rPr>
              <a:t>attenzione particolare nei confronti di gruppi che hanno obiettivi specifici per la loro vacanza, in ambito</a:t>
            </a:r>
          </a:p>
          <a:p>
            <a:pPr>
              <a:lnSpc>
                <a:spcPts val="1800"/>
              </a:lnSpc>
            </a:pPr>
            <a:r>
              <a:rPr lang="it-IT" sz="1400" dirty="0">
                <a:solidFill>
                  <a:srgbClr val="047787"/>
                </a:solidFill>
                <a:latin typeface="Muli" panose="00000500000000000000"/>
              </a:rPr>
              <a:t>• sportivo: per ritiri e training usufruendo delle strutture esistenti sul territorio</a:t>
            </a:r>
          </a:p>
          <a:p>
            <a:pPr>
              <a:lnSpc>
                <a:spcPts val="1800"/>
              </a:lnSpc>
            </a:pPr>
            <a:r>
              <a:rPr lang="it-IT" sz="1400" dirty="0">
                <a:solidFill>
                  <a:srgbClr val="047787"/>
                </a:solidFill>
                <a:latin typeface="Muli" panose="00000500000000000000"/>
              </a:rPr>
              <a:t>• culturale: apertura a percorsi formativi residenziali</a:t>
            </a:r>
          </a:p>
          <a:p>
            <a:pPr>
              <a:lnSpc>
                <a:spcPts val="1800"/>
              </a:lnSpc>
            </a:pPr>
            <a:r>
              <a:rPr lang="it-IT" sz="1400" dirty="0">
                <a:solidFill>
                  <a:srgbClr val="047787"/>
                </a:solidFill>
                <a:latin typeface="Muli" panose="00000500000000000000"/>
              </a:rPr>
              <a:t>• artistico: per preparare eventi o rappresentazioni</a:t>
            </a:r>
          </a:p>
          <a:p>
            <a:pPr>
              <a:lnSpc>
                <a:spcPts val="1800"/>
              </a:lnSpc>
            </a:pPr>
            <a:r>
              <a:rPr lang="it-IT" sz="1400" dirty="0">
                <a:solidFill>
                  <a:srgbClr val="047787"/>
                </a:solidFill>
                <a:latin typeface="Muli" panose="00000500000000000000"/>
              </a:rPr>
              <a:t>• ricreativo: soprattutto per i più piccoli, nella logica dei camp sportivo-culturali</a:t>
            </a:r>
          </a:p>
          <a:p>
            <a:pPr>
              <a:lnSpc>
                <a:spcPts val="1800"/>
              </a:lnSpc>
            </a:pPr>
            <a:r>
              <a:rPr lang="it-IT" sz="1400" dirty="0">
                <a:solidFill>
                  <a:srgbClr val="047787"/>
                </a:solidFill>
                <a:latin typeface="Muli" panose="00000500000000000000"/>
              </a:rPr>
              <a:t>• motivazionale: attraverso le proposte di organizzazioni come le parrocchie e gli oratori</a:t>
            </a:r>
          </a:p>
          <a:p>
            <a:pPr>
              <a:lnSpc>
                <a:spcPts val="1800"/>
              </a:lnSpc>
            </a:pPr>
            <a:r>
              <a:rPr lang="it-IT" sz="1400" dirty="0">
                <a:solidFill>
                  <a:srgbClr val="047787"/>
                </a:solidFill>
                <a:latin typeface="Muli" panose="00000500000000000000"/>
              </a:rPr>
              <a:t>• ambientale: per scoprire le bellezze del territorio come il Parco Adamello Brenta</a:t>
            </a:r>
          </a:p>
          <a:p>
            <a:pPr>
              <a:lnSpc>
                <a:spcPts val="1800"/>
              </a:lnSpc>
            </a:pPr>
            <a:r>
              <a:rPr kumimoji="0" lang="it-IT" sz="1400" b="0" i="0" u="none" strike="noStrike" kern="1200" cap="none" spc="0" normalizeH="0" noProof="0" dirty="0">
                <a:ln>
                  <a:noFill/>
                </a:ln>
                <a:solidFill>
                  <a:srgbClr val="047787"/>
                </a:solidFill>
                <a:effectLst/>
                <a:uLnTx/>
                <a:uFillTx/>
                <a:latin typeface="Adobe Garamond Pro" panose="02020502060506020403" pitchFamily="18" charset="0"/>
                <a:ea typeface="+mn-ea"/>
                <a:cs typeface="+mn-cs"/>
                <a:sym typeface="Wingdings 3" panose="05040102010807070707" pitchFamily="18" charset="2"/>
              </a:rPr>
              <a:t></a:t>
            </a:r>
            <a:r>
              <a:rPr lang="it-IT" sz="1400" dirty="0">
                <a:solidFill>
                  <a:srgbClr val="047787"/>
                </a:solidFill>
                <a:latin typeface="Adobe Garamond Pro" panose="02020502060506020403" pitchFamily="18" charset="0"/>
              </a:rPr>
              <a:t> </a:t>
            </a:r>
            <a:r>
              <a:rPr lang="it-IT" sz="1400" dirty="0">
                <a:solidFill>
                  <a:srgbClr val="047787"/>
                </a:solidFill>
                <a:latin typeface="Muli" panose="00000500000000000000"/>
              </a:rPr>
              <a:t>gestione delle strutture in maniera semplice, nell’ottica della sostenibilità, della riduzione degli sprechi e della valorizzazione delle risorse</a:t>
            </a:r>
          </a:p>
          <a:p>
            <a:pPr>
              <a:lnSpc>
                <a:spcPts val="1800"/>
              </a:lnSpc>
            </a:pPr>
            <a:r>
              <a:rPr kumimoji="0" lang="it-IT" sz="1400" b="0" i="0" u="none" strike="noStrike" kern="1200" cap="none" spc="0" normalizeH="0" noProof="0" dirty="0">
                <a:ln>
                  <a:noFill/>
                </a:ln>
                <a:solidFill>
                  <a:srgbClr val="047787"/>
                </a:solidFill>
                <a:effectLst/>
                <a:uLnTx/>
                <a:uFillTx/>
                <a:latin typeface="Adobe Garamond Pro" panose="02020502060506020403" pitchFamily="18" charset="0"/>
                <a:ea typeface="+mn-ea"/>
                <a:cs typeface="+mn-cs"/>
                <a:sym typeface="Wingdings 3" panose="05040102010807070707" pitchFamily="18" charset="2"/>
              </a:rPr>
              <a:t></a:t>
            </a:r>
            <a:r>
              <a:rPr lang="it-IT" sz="1400" dirty="0">
                <a:solidFill>
                  <a:srgbClr val="047787"/>
                </a:solidFill>
                <a:latin typeface="Adobe Garamond Pro" panose="02020502060506020403" pitchFamily="18" charset="0"/>
              </a:rPr>
              <a:t> </a:t>
            </a:r>
            <a:r>
              <a:rPr lang="it-IT" sz="1400" dirty="0">
                <a:solidFill>
                  <a:srgbClr val="047787"/>
                </a:solidFill>
                <a:latin typeface="Muli" panose="00000500000000000000"/>
              </a:rPr>
              <a:t>richiesta all’ospite di collaborare nella gestione di alcuni spazi e servizi</a:t>
            </a:r>
          </a:p>
          <a:p>
            <a:pPr>
              <a:lnSpc>
                <a:spcPts val="1800"/>
              </a:lnSpc>
            </a:pPr>
            <a:r>
              <a:rPr kumimoji="0" lang="it-IT" sz="1400" b="0" i="0" u="none" strike="noStrike" kern="1200" cap="none" spc="0" normalizeH="0" noProof="0" dirty="0">
                <a:ln>
                  <a:noFill/>
                </a:ln>
                <a:solidFill>
                  <a:srgbClr val="047787"/>
                </a:solidFill>
                <a:effectLst/>
                <a:uLnTx/>
                <a:uFillTx/>
                <a:latin typeface="Adobe Garamond Pro" panose="02020502060506020403" pitchFamily="18" charset="0"/>
                <a:ea typeface="+mn-ea"/>
                <a:cs typeface="+mn-cs"/>
                <a:sym typeface="Wingdings 3" panose="05040102010807070707" pitchFamily="18" charset="2"/>
              </a:rPr>
              <a:t></a:t>
            </a:r>
            <a:r>
              <a:rPr lang="it-IT" sz="1400" dirty="0">
                <a:solidFill>
                  <a:srgbClr val="047787"/>
                </a:solidFill>
                <a:latin typeface="Adobe Garamond Pro" panose="02020502060506020403" pitchFamily="18" charset="0"/>
              </a:rPr>
              <a:t> </a:t>
            </a:r>
            <a:r>
              <a:rPr lang="it-IT" sz="1400" dirty="0">
                <a:solidFill>
                  <a:srgbClr val="047787"/>
                </a:solidFill>
                <a:latin typeface="Muli" panose="00000500000000000000"/>
              </a:rPr>
              <a:t>accoglienza di famiglie singole che hanno già fatto esperienza con un gruppo</a:t>
            </a:r>
          </a:p>
          <a:p>
            <a:pPr>
              <a:lnSpc>
                <a:spcPts val="1800"/>
              </a:lnSpc>
            </a:pPr>
            <a:r>
              <a:rPr kumimoji="0" lang="it-IT" sz="1400" b="0" i="0" u="none" strike="noStrike" kern="1200" cap="none" spc="0" normalizeH="0" noProof="0" dirty="0">
                <a:ln>
                  <a:noFill/>
                </a:ln>
                <a:solidFill>
                  <a:srgbClr val="047787"/>
                </a:solidFill>
                <a:effectLst/>
                <a:uLnTx/>
                <a:uFillTx/>
                <a:latin typeface="Muli" panose="00000500000000000000"/>
                <a:sym typeface="Wingdings 3" panose="05040102010807070707" pitchFamily="18" charset="2"/>
              </a:rPr>
              <a:t> </a:t>
            </a:r>
            <a:r>
              <a:rPr lang="it-IT" sz="1400" dirty="0">
                <a:solidFill>
                  <a:srgbClr val="047787"/>
                </a:solidFill>
                <a:latin typeface="Muli" panose="00000500000000000000"/>
              </a:rPr>
              <a:t>collaborazione con i referenti dei gruppi o con le famiglie nella predisposizione del programma del soggiorno e nella sua gestione, offrendo conoscenze, competenze e, se necessario, accompagnamento</a:t>
            </a:r>
            <a:r>
              <a:rPr lang="it-IT" sz="1400" dirty="0">
                <a:solidFill>
                  <a:srgbClr val="047787"/>
                </a:solidFill>
                <a:latin typeface="Adobe Garamond Pro" panose="02020502060506020403" pitchFamily="18" charset="0"/>
              </a:rPr>
              <a:t>.</a:t>
            </a:r>
          </a:p>
        </p:txBody>
      </p:sp>
    </p:spTree>
    <p:extLst>
      <p:ext uri="{BB962C8B-B14F-4D97-AF65-F5344CB8AC3E}">
        <p14:creationId xmlns:p14="http://schemas.microsoft.com/office/powerpoint/2010/main" val="3773867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0" y="0"/>
            <a:ext cx="10813409" cy="6858000"/>
          </a:xfrm>
          <a:prstGeom prst="rect">
            <a:avLst/>
          </a:prstGeom>
          <a:solidFill>
            <a:srgbClr val="0477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2"/>
          <p:cNvGrpSpPr/>
          <p:nvPr/>
        </p:nvGrpSpPr>
        <p:grpSpPr>
          <a:xfrm>
            <a:off x="1786854" y="0"/>
            <a:ext cx="10405146" cy="6858000"/>
            <a:chOff x="1786854" y="0"/>
            <a:chExt cx="10405146" cy="6858000"/>
          </a:xfrm>
        </p:grpSpPr>
        <p:grpSp>
          <p:nvGrpSpPr>
            <p:cNvPr id="2"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sp>
          <p:nvSpPr>
            <p:cNvPr id="11" name="CasellaDiTesto 10"/>
            <p:cNvSpPr txBox="1"/>
            <p:nvPr/>
          </p:nvSpPr>
          <p:spPr>
            <a:xfrm>
              <a:off x="1786854" y="560457"/>
              <a:ext cx="7206143" cy="2446824"/>
            </a:xfrm>
            <a:prstGeom prst="rect">
              <a:avLst/>
            </a:prstGeom>
            <a:noFill/>
          </p:spPr>
          <p:txBody>
            <a:bodyPr wrap="square" rtlCol="0">
              <a:spAutoFit/>
            </a:bodyPr>
            <a:lstStyle/>
            <a:p>
              <a:pPr algn="ctr">
                <a:lnSpc>
                  <a:spcPct val="200000"/>
                </a:lnSpc>
              </a:pPr>
              <a:r>
                <a:rPr lang="it-IT" sz="3600" b="1" dirty="0" err="1">
                  <a:solidFill>
                    <a:schemeClr val="bg1"/>
                  </a:solidFill>
                  <a:latin typeface="Muli"/>
                </a:rPr>
                <a:t>Orizzontegiovani</a:t>
              </a:r>
              <a:endParaRPr lang="it-IT" sz="3600" b="1" dirty="0">
                <a:solidFill>
                  <a:schemeClr val="bg1"/>
                </a:solidFill>
                <a:latin typeface="Muli"/>
              </a:endParaRPr>
            </a:p>
            <a:p>
              <a:pPr algn="ctr">
                <a:lnSpc>
                  <a:spcPct val="150000"/>
                </a:lnSpc>
              </a:pPr>
              <a:r>
                <a:rPr lang="it-IT" dirty="0">
                  <a:solidFill>
                    <a:schemeClr val="bg1"/>
                  </a:solidFill>
                  <a:latin typeface="Muli"/>
                </a:rPr>
                <a:t>società cooperativa sociale</a:t>
              </a:r>
            </a:p>
            <a:p>
              <a:pPr algn="ctr">
                <a:lnSpc>
                  <a:spcPct val="150000"/>
                </a:lnSpc>
              </a:pPr>
              <a:r>
                <a:rPr lang="it-IT" dirty="0">
                  <a:solidFill>
                    <a:schemeClr val="bg1"/>
                  </a:solidFill>
                  <a:latin typeface="Muli"/>
                </a:rPr>
                <a:t>38079 </a:t>
              </a:r>
              <a:r>
                <a:rPr lang="it-IT" dirty="0" err="1">
                  <a:solidFill>
                    <a:schemeClr val="bg1"/>
                  </a:solidFill>
                  <a:latin typeface="Muli"/>
                </a:rPr>
                <a:t>Tione</a:t>
              </a:r>
              <a:r>
                <a:rPr lang="it-IT" dirty="0">
                  <a:solidFill>
                    <a:schemeClr val="bg1"/>
                  </a:solidFill>
                  <a:latin typeface="Muli"/>
                </a:rPr>
                <a:t> di Trento - via Del Foro 27/A</a:t>
              </a:r>
            </a:p>
            <a:p>
              <a:pPr algn="ctr">
                <a:lnSpc>
                  <a:spcPct val="150000"/>
                </a:lnSpc>
              </a:pPr>
              <a:r>
                <a:rPr lang="it-IT" dirty="0">
                  <a:solidFill>
                    <a:schemeClr val="bg1"/>
                  </a:solidFill>
                  <a:latin typeface="Muli"/>
                </a:rPr>
                <a:t>www.orizzontegiovani.it</a:t>
              </a:r>
            </a:p>
          </p:txBody>
        </p:sp>
        <p:sp>
          <p:nvSpPr>
            <p:cNvPr id="12" name="CasellaDiTesto 11"/>
            <p:cNvSpPr txBox="1"/>
            <p:nvPr/>
          </p:nvSpPr>
          <p:spPr>
            <a:xfrm>
              <a:off x="1937857" y="3960000"/>
              <a:ext cx="6946084" cy="1831592"/>
            </a:xfrm>
            <a:prstGeom prst="rect">
              <a:avLst/>
            </a:prstGeom>
            <a:noFill/>
          </p:spPr>
          <p:txBody>
            <a:bodyPr wrap="square" rtlCol="0">
              <a:spAutoFit/>
            </a:bodyPr>
            <a:lstStyle/>
            <a:p>
              <a:pPr algn="ctr">
                <a:lnSpc>
                  <a:spcPct val="150000"/>
                </a:lnSpc>
              </a:pPr>
              <a:r>
                <a:rPr lang="it-IT" sz="1600" dirty="0">
                  <a:solidFill>
                    <a:schemeClr val="bg1"/>
                  </a:solidFill>
                  <a:latin typeface="Muli"/>
                </a:rPr>
                <a:t>promozione@orizzontegiovani.it</a:t>
              </a:r>
            </a:p>
            <a:p>
              <a:pPr algn="ctr">
                <a:lnSpc>
                  <a:spcPct val="150000"/>
                </a:lnSpc>
                <a:spcAft>
                  <a:spcPts val="2400"/>
                </a:spcAft>
              </a:pPr>
              <a:r>
                <a:rPr lang="it-IT" sz="1600" dirty="0">
                  <a:solidFill>
                    <a:schemeClr val="bg1"/>
                  </a:solidFill>
                  <a:latin typeface="Muli"/>
                </a:rPr>
                <a:t>direzione@orizzontegiovani.it</a:t>
              </a:r>
            </a:p>
            <a:p>
              <a:pPr algn="ctr">
                <a:lnSpc>
                  <a:spcPct val="150000"/>
                </a:lnSpc>
              </a:pPr>
              <a:r>
                <a:rPr lang="it-IT" sz="1600" dirty="0">
                  <a:solidFill>
                    <a:schemeClr val="bg1"/>
                  </a:solidFill>
                  <a:latin typeface="Muli"/>
                </a:rPr>
                <a:t>Cinzia: 347 371 9702</a:t>
              </a:r>
            </a:p>
            <a:p>
              <a:pPr algn="ctr">
                <a:lnSpc>
                  <a:spcPct val="150000"/>
                </a:lnSpc>
              </a:pPr>
              <a:r>
                <a:rPr lang="it-IT" sz="1600" dirty="0">
                  <a:solidFill>
                    <a:schemeClr val="bg1"/>
                  </a:solidFill>
                  <a:latin typeface="Muli"/>
                </a:rPr>
                <a:t>Tiziano: 335 634 6618</a:t>
              </a:r>
            </a:p>
          </p:txBody>
        </p:sp>
      </p:grpSp>
      <p:sp>
        <p:nvSpPr>
          <p:cNvPr id="13" name="Rettangolo 12"/>
          <p:cNvSpPr/>
          <p:nvPr/>
        </p:nvSpPr>
        <p:spPr>
          <a:xfrm>
            <a:off x="1786855" y="687897"/>
            <a:ext cx="7206143" cy="5352176"/>
          </a:xfrm>
          <a:prstGeom prst="rect">
            <a:avLst/>
          </a:prstGeom>
          <a:noFill/>
          <a:ln w="38100">
            <a:solidFill>
              <a:srgbClr val="92B4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1743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3027638" y="1470707"/>
            <a:ext cx="5793003" cy="3762866"/>
          </a:xfrm>
          <a:prstGeom prst="rect">
            <a:avLst/>
          </a:prstGeom>
        </p:spPr>
      </p:pic>
      <p:sp>
        <p:nvSpPr>
          <p:cNvPr id="2" name="AutoShape 2" descr="https://www.visittrentino.info/assets-database/30000-30999/30000-30099/image-thumb__445432__lightboximage/valle-dell-adige---trento---castello-del-buonconsiglio_30027.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https://www.visittrentino.info/assets-database/30000-30999/30000-30099/image-thumb__445432__lightboximage/valle-dell-adige---trento---castello-del-buonconsiglio_30027.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078" name="Picture 6" descr="185,366 Foto Punto Di Domanda, Immagini e Vettoria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12738"/>
            <a:ext cx="3257805" cy="289603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3870580" y="654225"/>
            <a:ext cx="7086580" cy="2554545"/>
          </a:xfrm>
          <a:prstGeom prst="rect">
            <a:avLst/>
          </a:prstGeom>
          <a:noFill/>
        </p:spPr>
        <p:txBody>
          <a:bodyPr wrap="square" rtlCol="0">
            <a:spAutoFit/>
          </a:bodyPr>
          <a:lstStyle/>
          <a:p>
            <a:r>
              <a:rPr lang="it-IT" b="1" dirty="0">
                <a:solidFill>
                  <a:srgbClr val="F19208"/>
                </a:solidFill>
                <a:latin typeface="Muli" panose="00000500000000000000" pitchFamily="2" charset="0"/>
              </a:rPr>
              <a:t>«TURISMO ESPERENZIALE»</a:t>
            </a:r>
          </a:p>
          <a:p>
            <a:pPr algn="just"/>
            <a:r>
              <a:rPr lang="it-IT" sz="1300" dirty="0">
                <a:solidFill>
                  <a:srgbClr val="047787"/>
                </a:solidFill>
                <a:latin typeface="Muli" panose="00000500000000000000"/>
              </a:rPr>
              <a:t>Viaggiare senza rimanere spettatori passivi è un’opportunità per arricchirsi di nuove conoscenze da portare con sé per sempre, anche una volta tornati a casa. L’obiettivo del </a:t>
            </a:r>
            <a:r>
              <a:rPr lang="it-IT" sz="1300" dirty="0">
                <a:solidFill>
                  <a:srgbClr val="047787"/>
                </a:solidFill>
                <a:latin typeface="Muli" panose="00000500000000000000"/>
                <a:hlinkClick r:id="rId5">
                  <a:extLst>
                    <a:ext uri="{A12FA001-AC4F-418D-AE19-62706E023703}">
                      <ahyp:hlinkClr xmlns:ahyp="http://schemas.microsoft.com/office/drawing/2018/hyperlinkcolor" val="tx"/>
                    </a:ext>
                  </a:extLst>
                </a:hlinkClick>
              </a:rPr>
              <a:t>turismo esperienziale</a:t>
            </a:r>
            <a:r>
              <a:rPr lang="it-IT" sz="1300" dirty="0">
                <a:solidFill>
                  <a:srgbClr val="047787"/>
                </a:solidFill>
                <a:latin typeface="Muli" panose="00000500000000000000"/>
              </a:rPr>
              <a:t> è offrire una vera scuola di vita, in cui provare, sperimentare e imparare direttamente dalle persone del luogo tecniche artigianali e manuali in modo interattivo e coinvolgente. Possibilità di organizzare un incontro presso la sede della scuola nei mesi precedenti la partenza per prepararsi a vivere la vacanza nel giusto «mood», alla luce del «Turismo esperienziale», un modo peculiare di intendere la vacanza a cui Orizzonte Giovani si ispira per vivere l’esperienza come momento significativo che va ad accrescere il bagaglio culturale della persona, offrendo opportunità di riflessione su se stessi e sui propri comportamenti, favorendo la relazione con l’altro, con la comunità in cui si va a soggiornare e con l’ambiente.</a:t>
            </a:r>
          </a:p>
          <a:p>
            <a:pPr algn="just"/>
            <a:endParaRPr lang="it-IT" sz="1200" dirty="0">
              <a:latin typeface="Muli" panose="00000500000000000000"/>
            </a:endParaRPr>
          </a:p>
        </p:txBody>
      </p:sp>
      <p:sp>
        <p:nvSpPr>
          <p:cNvPr id="7" name="CasellaDiTesto 6"/>
          <p:cNvSpPr txBox="1"/>
          <p:nvPr/>
        </p:nvSpPr>
        <p:spPr>
          <a:xfrm>
            <a:off x="-4346265" y="779257"/>
            <a:ext cx="1138034" cy="52829"/>
          </a:xfrm>
          <a:prstGeom prst="rect">
            <a:avLst/>
          </a:prstGeom>
          <a:noFill/>
        </p:spPr>
        <p:txBody>
          <a:bodyPr wrap="square" rtlCol="0">
            <a:spAutoFit/>
          </a:bodyPr>
          <a:lstStyle/>
          <a:p>
            <a:endParaRPr lang="it-IT" dirty="0"/>
          </a:p>
        </p:txBody>
      </p:sp>
      <p:pic>
        <p:nvPicPr>
          <p:cNvPr id="1026" name="Picture 2" descr="Save Planet Images - Free Download on Freepik">
            <a:extLst>
              <a:ext uri="{FF2B5EF4-FFF2-40B4-BE49-F238E27FC236}">
                <a16:creationId xmlns:a16="http://schemas.microsoft.com/office/drawing/2014/main" id="{841ABE8C-FE73-9909-1661-3286790A7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3428999"/>
            <a:ext cx="3257805" cy="306609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E23EB4CE-4BE0-4EAF-B4FB-18CA8E662907}"/>
              </a:ext>
            </a:extLst>
          </p:cNvPr>
          <p:cNvSpPr txBox="1"/>
          <p:nvPr/>
        </p:nvSpPr>
        <p:spPr>
          <a:xfrm>
            <a:off x="3870580" y="3892349"/>
            <a:ext cx="7086580" cy="1769715"/>
          </a:xfrm>
          <a:prstGeom prst="rect">
            <a:avLst/>
          </a:prstGeom>
          <a:noFill/>
        </p:spPr>
        <p:txBody>
          <a:bodyPr wrap="square" rtlCol="0">
            <a:spAutoFit/>
          </a:bodyPr>
          <a:lstStyle/>
          <a:p>
            <a:r>
              <a:rPr lang="it-IT" b="1" dirty="0">
                <a:solidFill>
                  <a:srgbClr val="F19208"/>
                </a:solidFill>
                <a:latin typeface="Muli" panose="00000500000000000000" pitchFamily="2" charset="0"/>
              </a:rPr>
              <a:t>SOSTENIBILITA’  - STRUTTURE ECO-FRIENDLY </a:t>
            </a:r>
          </a:p>
          <a:p>
            <a:pPr algn="just"/>
            <a:r>
              <a:rPr lang="it-IT" sz="1300" dirty="0">
                <a:solidFill>
                  <a:srgbClr val="047787"/>
                </a:solidFill>
                <a:latin typeface="Muli" panose="00000500000000000000"/>
              </a:rPr>
              <a:t>All’interno delle nostre strutture adottiamo soluzioni per la riduzione degli sprechi e dei rifiuti, cercando di rendere  più consapevoli i nostri ospiti di quanto le più piccole azioni quotidiane possano incidere in modo significativo sull’ambiente e le risorse naturali.</a:t>
            </a:r>
          </a:p>
          <a:p>
            <a:pPr algn="just"/>
            <a:r>
              <a:rPr lang="it-IT" sz="1300" dirty="0">
                <a:solidFill>
                  <a:srgbClr val="047787"/>
                </a:solidFill>
                <a:latin typeface="Muli" panose="00000500000000000000"/>
              </a:rPr>
              <a:t>Abbiamo abolito i </a:t>
            </a:r>
            <a:r>
              <a:rPr lang="it-IT" sz="1300" dirty="0" err="1">
                <a:solidFill>
                  <a:srgbClr val="047787"/>
                </a:solidFill>
                <a:latin typeface="Muli" panose="00000500000000000000"/>
              </a:rPr>
              <a:t>flanconcini</a:t>
            </a:r>
            <a:r>
              <a:rPr lang="it-IT" sz="1300" dirty="0">
                <a:solidFill>
                  <a:srgbClr val="047787"/>
                </a:solidFill>
                <a:latin typeface="Muli" panose="00000500000000000000"/>
              </a:rPr>
              <a:t> in plastica nei bagni di sapone e docciaschiuma, utilizziamo pirofile per il servizio ai tavoli, chiediamo attenzione nel chiedere il cambio degli asciugamani, siamo particolarmente attenti all’inquinamento acustico e </a:t>
            </a:r>
            <a:r>
              <a:rPr lang="it-IT" sz="1300" dirty="0" err="1">
                <a:solidFill>
                  <a:srgbClr val="047787"/>
                </a:solidFill>
                <a:latin typeface="Muli" panose="00000500000000000000"/>
              </a:rPr>
              <a:t>utlizziamo</a:t>
            </a:r>
            <a:r>
              <a:rPr lang="it-IT" sz="1300" dirty="0">
                <a:solidFill>
                  <a:srgbClr val="047787"/>
                </a:solidFill>
                <a:latin typeface="Muli" panose="00000500000000000000"/>
              </a:rPr>
              <a:t> pannelli solari per produrre energia e riscaldamento . </a:t>
            </a:r>
          </a:p>
        </p:txBody>
      </p:sp>
    </p:spTree>
    <p:extLst>
      <p:ext uri="{BB962C8B-B14F-4D97-AF65-F5344CB8AC3E}">
        <p14:creationId xmlns:p14="http://schemas.microsoft.com/office/powerpoint/2010/main" val="41780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5806281" y="2966250"/>
            <a:ext cx="4367917" cy="2837196"/>
          </a:xfrm>
          <a:prstGeom prst="rect">
            <a:avLst/>
          </a:prstGeom>
        </p:spPr>
      </p:pic>
      <p:sp>
        <p:nvSpPr>
          <p:cNvPr id="3" name="CasellaDiTesto 2"/>
          <p:cNvSpPr txBox="1"/>
          <p:nvPr/>
        </p:nvSpPr>
        <p:spPr>
          <a:xfrm>
            <a:off x="307975" y="464653"/>
            <a:ext cx="10162802" cy="338554"/>
          </a:xfrm>
          <a:prstGeom prst="rect">
            <a:avLst/>
          </a:prstGeom>
          <a:noFill/>
        </p:spPr>
        <p:txBody>
          <a:bodyPr wrap="square" rtlCol="0">
            <a:spAutoFit/>
          </a:bodyPr>
          <a:lstStyle/>
          <a:p>
            <a:pPr algn="ctr"/>
            <a:r>
              <a:rPr lang="it-IT" sz="1600" b="1" dirty="0">
                <a:solidFill>
                  <a:srgbClr val="F19208"/>
                </a:solidFill>
                <a:latin typeface="Muli" panose="00000500000000000000" pitchFamily="2" charset="0"/>
              </a:rPr>
              <a:t>…sulle montagne dove più di cent’anni fa scoppiò il primo conflitto mondiale </a:t>
            </a:r>
          </a:p>
        </p:txBody>
      </p:sp>
      <p:sp>
        <p:nvSpPr>
          <p:cNvPr id="4" name="CasellaDiTesto 3"/>
          <p:cNvSpPr txBox="1"/>
          <p:nvPr/>
        </p:nvSpPr>
        <p:spPr>
          <a:xfrm>
            <a:off x="4981220" y="1164418"/>
            <a:ext cx="6223519" cy="2246769"/>
          </a:xfrm>
          <a:prstGeom prst="rect">
            <a:avLst/>
          </a:prstGeom>
          <a:noFill/>
        </p:spPr>
        <p:txBody>
          <a:bodyPr wrap="square" rtlCol="0">
            <a:spAutoFit/>
          </a:bodyPr>
          <a:lstStyle/>
          <a:p>
            <a:pPr algn="just"/>
            <a:r>
              <a:rPr lang="it-IT" sz="1400" dirty="0">
                <a:solidFill>
                  <a:srgbClr val="047787"/>
                </a:solidFill>
                <a:latin typeface="Muli" panose="00000500000000000000"/>
              </a:rPr>
              <a:t>La visita al Museo e al Castello prevede un percorso unico articolato in due parti: la prima dedicata alla storia degli eserciti e delle guerre tra Ottocento e Prima guerra mondiale, la seconda incentrata sull’architettura del Castello e sulle collezioni di armi dell’età moderna (XV-XVIII secolo). Da maggio ad ottobre è possibile visitare anche la sezione “Artiglierie della Grande Guerra 1914-18”, con ingresso da piazza del Podestà, a pochi passi dalla biglietteria.</a:t>
            </a:r>
          </a:p>
          <a:p>
            <a:pPr algn="just"/>
            <a:r>
              <a:rPr lang="it-IT" sz="1400" dirty="0">
                <a:solidFill>
                  <a:srgbClr val="047787"/>
                </a:solidFill>
                <a:latin typeface="Muli" panose="00000500000000000000"/>
              </a:rPr>
              <a:t>La visita completa richiede almeno un’ora e mezza. Il percorso nel Castello è visitabile fino a mezz’ora prima della chiusura, per questo vi invitiamo a programmare il vostro tempo scegliendo in anticipo i settori che maggiormente vi interessano.</a:t>
            </a:r>
          </a:p>
        </p:txBody>
      </p:sp>
      <p:pic>
        <p:nvPicPr>
          <p:cNvPr id="1028" name="Picture 4" descr="Artiglieri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1" y="1007874"/>
            <a:ext cx="4715006" cy="25598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AutoShape 6" descr="Museo Storico Italiano della Guerra | Rovereto (TN) – Trenti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8" descr="Museo Storico Italiano della Guerra | Rovereto (TN) – Trentino"/>
          <p:cNvSpPr>
            <a:spLocks noChangeAspect="1" noChangeArrowheads="1"/>
          </p:cNvSpPr>
          <p:nvPr/>
        </p:nvSpPr>
        <p:spPr bwMode="auto">
          <a:xfrm>
            <a:off x="-774395" y="467406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a:extLst>
              <a:ext uri="{FF2B5EF4-FFF2-40B4-BE49-F238E27FC236}">
                <a16:creationId xmlns:a16="http://schemas.microsoft.com/office/drawing/2014/main" id="{A297340E-D455-0621-960D-492D14978E87}"/>
              </a:ext>
            </a:extLst>
          </p:cNvPr>
          <p:cNvSpPr txBox="1"/>
          <p:nvPr/>
        </p:nvSpPr>
        <p:spPr>
          <a:xfrm>
            <a:off x="5096451" y="863653"/>
            <a:ext cx="589201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F19208"/>
                </a:solidFill>
                <a:effectLst/>
                <a:uLnTx/>
                <a:uFillTx/>
                <a:latin typeface="Muli" panose="00000500000000000000" pitchFamily="2" charset="0"/>
                <a:ea typeface="+mn-ea"/>
                <a:cs typeface="+mn-cs"/>
              </a:rPr>
              <a:t>MUSEO STORICO ITALIANO DELLA GUERRA - Rovereto </a:t>
            </a:r>
          </a:p>
        </p:txBody>
      </p:sp>
      <p:pic>
        <p:nvPicPr>
          <p:cNvPr id="2" name="Picture 2" descr="Campana dei caduti a Rovereto: 100 rintocchi di pace ogni sera">
            <a:extLst>
              <a:ext uri="{FF2B5EF4-FFF2-40B4-BE49-F238E27FC236}">
                <a16:creationId xmlns:a16="http://schemas.microsoft.com/office/drawing/2014/main" id="{C9D9462B-DCB3-BE12-5CEC-63FD09F6A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8" y="3860024"/>
            <a:ext cx="4715005" cy="255985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08EEE97A-4C6C-E999-8398-801379F304C6}"/>
              </a:ext>
            </a:extLst>
          </p:cNvPr>
          <p:cNvSpPr txBox="1"/>
          <p:nvPr/>
        </p:nvSpPr>
        <p:spPr>
          <a:xfrm>
            <a:off x="4812002" y="4226755"/>
            <a:ext cx="6296041" cy="2308324"/>
          </a:xfrm>
          <a:prstGeom prst="rect">
            <a:avLst/>
          </a:prstGeom>
          <a:noFill/>
        </p:spPr>
        <p:txBody>
          <a:bodyPr wrap="square" rtlCol="0">
            <a:spAutoFit/>
          </a:bodyPr>
          <a:lstStyle/>
          <a:p>
            <a:pPr algn="just" fontAlgn="base"/>
            <a:r>
              <a:rPr lang="it-IT" sz="1400" dirty="0">
                <a:solidFill>
                  <a:srgbClr val="047787"/>
                </a:solidFill>
                <a:latin typeface="Muli" panose="00000500000000000000"/>
              </a:rPr>
              <a:t>La Campana dei Caduti venne realizzata nel 1924 col bronzo dei cannoni offerti dalle nazioni che avevano partecipato al primo conflitto mondiale. Venne fusa a Trento, battezzata col nome di «Maria </a:t>
            </a:r>
            <a:r>
              <a:rPr lang="it-IT" sz="1400" dirty="0" err="1">
                <a:solidFill>
                  <a:srgbClr val="047787"/>
                </a:solidFill>
                <a:latin typeface="Muli" panose="00000500000000000000"/>
              </a:rPr>
              <a:t>Dolens</a:t>
            </a:r>
            <a:r>
              <a:rPr lang="it-IT" sz="1400" dirty="0">
                <a:solidFill>
                  <a:srgbClr val="047787"/>
                </a:solidFill>
                <a:latin typeface="Muli" panose="00000500000000000000"/>
              </a:rPr>
              <a:t>» e inaugurata il 4 ottobre 1925 a Rovereto a ricordo dei caduti della Grande Guerra.</a:t>
            </a:r>
          </a:p>
          <a:p>
            <a:pPr algn="just" fontAlgn="base"/>
            <a:r>
              <a:rPr lang="it-IT" sz="1400" dirty="0">
                <a:solidFill>
                  <a:srgbClr val="047787"/>
                </a:solidFill>
                <a:latin typeface="Muli" panose="00000500000000000000"/>
              </a:rPr>
              <a:t>Collocata sul Colle di Miravalle a Rovereto, nei pressi dell’Ossario di Castel Dante, è la campana più grande del mondo che suoni a distesa: è alta 3,36 m., con un diametro di 3,21 m. e pesa oltre 220 quintali.</a:t>
            </a:r>
          </a:p>
          <a:p>
            <a:pPr algn="just" fontAlgn="base"/>
            <a:r>
              <a:rPr lang="it-IT" sz="1400" dirty="0">
                <a:solidFill>
                  <a:srgbClr val="047787"/>
                </a:solidFill>
                <a:latin typeface="Muli" panose="00000500000000000000"/>
              </a:rPr>
              <a:t>Ogni sera al tramonto i suoi cento rintocchi, che ricordano i caduti di tutte le guerre senza distinzioni di fede o di nazionalità, sono un monito di pace universale.</a:t>
            </a:r>
          </a:p>
          <a:p>
            <a:pPr algn="just"/>
            <a:endParaRPr lang="it-IT" dirty="0"/>
          </a:p>
        </p:txBody>
      </p:sp>
      <p:sp>
        <p:nvSpPr>
          <p:cNvPr id="11" name="CasellaDiTesto 10">
            <a:extLst>
              <a:ext uri="{FF2B5EF4-FFF2-40B4-BE49-F238E27FC236}">
                <a16:creationId xmlns:a16="http://schemas.microsoft.com/office/drawing/2014/main" id="{E9B8359F-2482-8781-687B-EFF6B323D443}"/>
              </a:ext>
            </a:extLst>
          </p:cNvPr>
          <p:cNvSpPr txBox="1"/>
          <p:nvPr/>
        </p:nvSpPr>
        <p:spPr>
          <a:xfrm>
            <a:off x="4936689" y="3840563"/>
            <a:ext cx="7481311"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LA CAMPANA DELLA PACE - Rovereto </a:t>
            </a:r>
          </a:p>
        </p:txBody>
      </p:sp>
    </p:spTree>
    <p:extLst>
      <p:ext uri="{BB962C8B-B14F-4D97-AF65-F5344CB8AC3E}">
        <p14:creationId xmlns:p14="http://schemas.microsoft.com/office/powerpoint/2010/main" val="2975571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992267" y="1489180"/>
            <a:ext cx="5793003" cy="3762866"/>
          </a:xfrm>
          <a:prstGeom prst="rect">
            <a:avLst/>
          </a:prstGeom>
        </p:spPr>
      </p:pic>
      <p:sp>
        <p:nvSpPr>
          <p:cNvPr id="2" name="AutoShape 2" descr="https://www.visittrentino.info/assets-database/30000-30999/30000-30099/image-thumb__445432__lightboximage/valle-dell-adige---trento---castello-del-buonconsiglio_30027.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https://www.visittrentino.info/assets-database/30000-30999/30000-30099/image-thumb__445432__lightboximage/valle-dell-adige---trento---castello-del-buonconsiglio_30027.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CasellaDiTesto 4"/>
          <p:cNvSpPr txBox="1"/>
          <p:nvPr/>
        </p:nvSpPr>
        <p:spPr>
          <a:xfrm>
            <a:off x="4557374" y="3428999"/>
            <a:ext cx="6579441" cy="292388"/>
          </a:xfrm>
          <a:prstGeom prst="rect">
            <a:avLst/>
          </a:prstGeom>
          <a:noFill/>
        </p:spPr>
        <p:txBody>
          <a:bodyPr wrap="square" rtlCol="0">
            <a:spAutoFit/>
          </a:bodyPr>
          <a:lstStyle/>
          <a:p>
            <a:endParaRPr lang="it-IT" sz="1300" dirty="0">
              <a:solidFill>
                <a:srgbClr val="047787"/>
              </a:solidFill>
              <a:latin typeface="Muli" panose="00000500000000000000"/>
            </a:endParaRPr>
          </a:p>
        </p:txBody>
      </p:sp>
      <p:sp>
        <p:nvSpPr>
          <p:cNvPr id="4" name="CasellaDiTesto 3"/>
          <p:cNvSpPr txBox="1"/>
          <p:nvPr/>
        </p:nvSpPr>
        <p:spPr>
          <a:xfrm>
            <a:off x="4557373" y="412541"/>
            <a:ext cx="6526826" cy="2769989"/>
          </a:xfrm>
          <a:prstGeom prst="rect">
            <a:avLst/>
          </a:prstGeom>
          <a:noFill/>
        </p:spPr>
        <p:txBody>
          <a:bodyPr wrap="square" rtlCol="0">
            <a:spAutoFit/>
          </a:bodyPr>
          <a:lstStyle/>
          <a:p>
            <a:pPr fontAlgn="base"/>
            <a:r>
              <a:rPr lang="it-IT" b="1" dirty="0">
                <a:solidFill>
                  <a:srgbClr val="F19208"/>
                </a:solidFill>
                <a:latin typeface="Muli" panose="00000500000000000000" pitchFamily="2" charset="0"/>
              </a:rPr>
              <a:t>MUSE – MUSEO DELLE SCIENZE – TRENTO </a:t>
            </a:r>
          </a:p>
          <a:p>
            <a:pPr algn="just" fontAlgn="base"/>
            <a:r>
              <a:rPr lang="it-IT" sz="1300" dirty="0">
                <a:solidFill>
                  <a:srgbClr val="047787"/>
                </a:solidFill>
                <a:latin typeface="Muli" panose="00000500000000000000"/>
              </a:rPr>
              <a:t>Il MUSE, Museo delle Scienze di Trento, progettato dal famoso architetto Renzo Piano, è il luogo ideale dove scoprire scienza e natura. Situato all'interno del quartiere "Le Albere" è stato inaugurato nell'estate 2013 ed ha sostituito il Museo tridentino di scienze naturali. L'edificio si sviluppa su una superficie complessiva di circa 19.000 m², disposti su sei piani tutti da scoprire.</a:t>
            </a:r>
          </a:p>
          <a:p>
            <a:pPr algn="just" fontAlgn="base"/>
            <a:r>
              <a:rPr lang="it-IT" sz="1300" dirty="0">
                <a:solidFill>
                  <a:srgbClr val="047787"/>
                </a:solidFill>
                <a:latin typeface="Muli" panose="00000500000000000000"/>
              </a:rPr>
              <a:t>Un percorso espositivo che usa la metafora della montagna per raccontare, dall’alto verso il basso, la formazione delle Dolomiti, la biodiversità alpina, la storia dei primi insediamenti umani e la scoperta delle origini del mondo attraverso la più grande mostra dei dinosauri dell’arco alpino. Il rapporto uomo-natura è al centro della filosofia espositiva del MUSE. Visitando il museo è possibile comprendere come la scienza e la tecnologia possano contribuire a trovare buone soluzioni per il futuro del nostro pianeta.</a:t>
            </a:r>
          </a:p>
          <a:p>
            <a:pPr algn="just"/>
            <a:r>
              <a:rPr lang="it-IT" sz="1300" dirty="0">
                <a:solidFill>
                  <a:srgbClr val="047787"/>
                </a:solidFill>
                <a:latin typeface="Muli" panose="00000500000000000000"/>
              </a:rPr>
              <a:t>descrizione </a:t>
            </a:r>
          </a:p>
        </p:txBody>
      </p:sp>
      <p:sp>
        <p:nvSpPr>
          <p:cNvPr id="7" name="CasellaDiTesto 6"/>
          <p:cNvSpPr txBox="1"/>
          <p:nvPr/>
        </p:nvSpPr>
        <p:spPr>
          <a:xfrm>
            <a:off x="-4346265" y="779257"/>
            <a:ext cx="1138034" cy="52829"/>
          </a:xfrm>
          <a:prstGeom prst="rect">
            <a:avLst/>
          </a:prstGeom>
          <a:noFill/>
        </p:spPr>
        <p:txBody>
          <a:bodyPr wrap="square" rtlCol="0">
            <a:spAutoFit/>
          </a:bodyPr>
          <a:lstStyle/>
          <a:p>
            <a:endParaRPr lang="it-IT" dirty="0"/>
          </a:p>
        </p:txBody>
      </p:sp>
      <p:pic>
        <p:nvPicPr>
          <p:cNvPr id="1026" name="Picture 2" descr="MUSE - Museo delle Scienze - Da Vedere - Musei - Trenti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412541"/>
            <a:ext cx="4334594" cy="2904550"/>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491E5FBD-2477-A797-ACF3-678DA13F619E}"/>
              </a:ext>
            </a:extLst>
          </p:cNvPr>
          <p:cNvPicPr>
            <a:picLocks noChangeAspect="1"/>
          </p:cNvPicPr>
          <p:nvPr/>
        </p:nvPicPr>
        <p:blipFill>
          <a:blip r:embed="rId5"/>
          <a:stretch>
            <a:fillRect/>
          </a:stretch>
        </p:blipFill>
        <p:spPr>
          <a:xfrm>
            <a:off x="155574" y="3670313"/>
            <a:ext cx="4401799" cy="2658372"/>
          </a:xfrm>
          <a:prstGeom prst="rect">
            <a:avLst/>
          </a:prstGeom>
        </p:spPr>
      </p:pic>
      <p:pic>
        <p:nvPicPr>
          <p:cNvPr id="11" name="Immagine 10">
            <a:extLst>
              <a:ext uri="{FF2B5EF4-FFF2-40B4-BE49-F238E27FC236}">
                <a16:creationId xmlns:a16="http://schemas.microsoft.com/office/drawing/2014/main" id="{A40051EA-1FB1-1C2C-48FC-5FF486D0317E}"/>
              </a:ext>
            </a:extLst>
          </p:cNvPr>
          <p:cNvPicPr>
            <a:picLocks noChangeAspect="1"/>
          </p:cNvPicPr>
          <p:nvPr/>
        </p:nvPicPr>
        <p:blipFill>
          <a:blip r:embed="rId6"/>
          <a:stretch>
            <a:fillRect/>
          </a:stretch>
        </p:blipFill>
        <p:spPr>
          <a:xfrm>
            <a:off x="4725696" y="3630691"/>
            <a:ext cx="5255207" cy="542591"/>
          </a:xfrm>
          <a:prstGeom prst="rect">
            <a:avLst/>
          </a:prstGeom>
        </p:spPr>
      </p:pic>
      <p:sp>
        <p:nvSpPr>
          <p:cNvPr id="13" name="CasellaDiTesto 12">
            <a:extLst>
              <a:ext uri="{FF2B5EF4-FFF2-40B4-BE49-F238E27FC236}">
                <a16:creationId xmlns:a16="http://schemas.microsoft.com/office/drawing/2014/main" id="{3B853A37-27BB-79E1-7244-507BCFF9A1E9}"/>
              </a:ext>
            </a:extLst>
          </p:cNvPr>
          <p:cNvSpPr txBox="1"/>
          <p:nvPr/>
        </p:nvSpPr>
        <p:spPr>
          <a:xfrm>
            <a:off x="4752903" y="4046512"/>
            <a:ext cx="6383911" cy="2054409"/>
          </a:xfrm>
          <a:prstGeom prst="rect">
            <a:avLst/>
          </a:prstGeom>
          <a:noFill/>
        </p:spPr>
        <p:txBody>
          <a:bodyPr wrap="square">
            <a:spAutoFit/>
          </a:bodyPr>
          <a:lstStyle/>
          <a:p>
            <a:pPr algn="l" fontAlgn="base"/>
            <a:r>
              <a:rPr lang="it-IT" sz="1300" dirty="0">
                <a:solidFill>
                  <a:srgbClr val="047787"/>
                </a:solidFill>
                <a:latin typeface="Muli" panose="00000500000000000000"/>
              </a:rPr>
              <a:t>Castello di Stenico: un affascinante maniero e i suoi  tesori, fra il lago di Garda e le Dolomiti. Arroccato sul dosso che domina l’abitato di Stenico, il castello conserva ancora il suo aspetto imponente e massiccio di edificio fortificato.</a:t>
            </a:r>
          </a:p>
          <a:p>
            <a:pPr algn="l" fontAlgn="base"/>
            <a:r>
              <a:rPr lang="it-IT" sz="1300" dirty="0">
                <a:solidFill>
                  <a:srgbClr val="047787"/>
                </a:solidFill>
                <a:latin typeface="Muli" panose="00000500000000000000"/>
              </a:rPr>
              <a:t>Al suo interno, l’eleganza degli ambienti e la raffinatezza di affreschi e sculture rivelano la destinazione a residenza estiva del principe vescovo di Trento.</a:t>
            </a:r>
          </a:p>
          <a:p>
            <a:pPr algn="l" fontAlgn="base"/>
            <a:r>
              <a:rPr lang="it-IT" sz="1300" dirty="0">
                <a:solidFill>
                  <a:srgbClr val="047787"/>
                </a:solidFill>
                <a:latin typeface="Muli" panose="00000500000000000000"/>
              </a:rPr>
              <a:t>Un percorso espositivo dedicato alle arti applicate si snoda nelle sale.</a:t>
            </a:r>
          </a:p>
          <a:p>
            <a:pPr marR="40005">
              <a:lnSpc>
                <a:spcPct val="100000"/>
              </a:lnSpc>
              <a:spcBef>
                <a:spcPts val="254"/>
              </a:spcBef>
            </a:pPr>
            <a:r>
              <a:rPr lang="it-IT" sz="1400" dirty="0">
                <a:solidFill>
                  <a:srgbClr val="047787"/>
                </a:solidFill>
                <a:latin typeface="Muli" panose="00000500000000000000"/>
              </a:rPr>
              <a:t>27 Km da Pinzolo</a:t>
            </a:r>
          </a:p>
          <a:p>
            <a:pPr marR="40005">
              <a:lnSpc>
                <a:spcPct val="100000"/>
              </a:lnSpc>
              <a:spcBef>
                <a:spcPts val="254"/>
              </a:spcBef>
            </a:pPr>
            <a:r>
              <a:rPr lang="it-IT" sz="1400" dirty="0">
                <a:solidFill>
                  <a:srgbClr val="047787"/>
                </a:solidFill>
                <a:latin typeface="Muli" panose="00000500000000000000"/>
              </a:rPr>
              <a:t>€ 10 l'ingresso (soggetto a riconferma)</a:t>
            </a:r>
          </a:p>
          <a:p>
            <a:pPr marR="40005">
              <a:lnSpc>
                <a:spcPct val="100000"/>
              </a:lnSpc>
              <a:spcBef>
                <a:spcPts val="254"/>
              </a:spcBef>
            </a:pPr>
            <a:r>
              <a:rPr lang="it-IT" sz="1400" dirty="0">
                <a:solidFill>
                  <a:srgbClr val="047787"/>
                </a:solidFill>
                <a:latin typeface="Muli" panose="00000500000000000000"/>
              </a:rPr>
              <a:t>Guida su richiesta</a:t>
            </a:r>
          </a:p>
        </p:txBody>
      </p:sp>
    </p:spTree>
    <p:extLst>
      <p:ext uri="{BB962C8B-B14F-4D97-AF65-F5344CB8AC3E}">
        <p14:creationId xmlns:p14="http://schemas.microsoft.com/office/powerpoint/2010/main" val="168229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92233" y="279431"/>
            <a:ext cx="11520000" cy="7482857"/>
          </a:xfrm>
          <a:prstGeom prst="rect">
            <a:avLst/>
          </a:prstGeom>
        </p:spPr>
      </p:pic>
      <p:sp>
        <p:nvSpPr>
          <p:cNvPr id="3" name="AutoShape 4" descr="https://www.visittrentino.info/assets-database/30000-30999/30000-30099/image-thumb__445432__lightboximage/valle-dell-adige---trento---castello-del-buonconsiglio_30027.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Picture 4">
            <a:extLst>
              <a:ext uri="{FF2B5EF4-FFF2-40B4-BE49-F238E27FC236}">
                <a16:creationId xmlns:a16="http://schemas.microsoft.com/office/drawing/2014/main" id="{CE6FB5ED-0BFD-2966-B9E3-CC365990A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96" y="160338"/>
            <a:ext cx="4888439" cy="296779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D767EF94-7815-3C6B-50DF-84D6FBD3A906}"/>
              </a:ext>
            </a:extLst>
          </p:cNvPr>
          <p:cNvSpPr txBox="1"/>
          <p:nvPr/>
        </p:nvSpPr>
        <p:spPr>
          <a:xfrm>
            <a:off x="5039336" y="129817"/>
            <a:ext cx="6247790" cy="3247043"/>
          </a:xfrm>
          <a:prstGeom prst="rect">
            <a:avLst/>
          </a:prstGeom>
          <a:noFill/>
        </p:spPr>
        <p:txBody>
          <a:bodyPr wrap="square" rtlCol="0">
            <a:spAutoFit/>
          </a:bodyPr>
          <a:lstStyle/>
          <a:p>
            <a:pPr fontAlgn="base"/>
            <a:r>
              <a:rPr lang="it-IT" b="1" dirty="0">
                <a:solidFill>
                  <a:srgbClr val="F19208"/>
                </a:solidFill>
                <a:latin typeface="Muli" panose="00000500000000000000" pitchFamily="2" charset="0"/>
              </a:rPr>
              <a:t>MUSEO DELLE PALAFITTE – LAGO DI LEDRO </a:t>
            </a:r>
          </a:p>
          <a:p>
            <a:pPr algn="just"/>
            <a:r>
              <a:rPr lang="it-IT" sz="1300" dirty="0">
                <a:solidFill>
                  <a:srgbClr val="047787"/>
                </a:solidFill>
                <a:latin typeface="Muli" panose="00000500000000000000"/>
              </a:rPr>
              <a:t>Nato negli anni ’70, il Museo delle Palafitte del Lago di Ledro, sede territoriale del MUSE – Museo delle Scienze, accompagna il visitatore nella vita quotidiana dell’Età del Bronzo, tra ricostruzioni e resti originali di un villaggio palafitticolo (2.200-1350 a.C.) scoperto sulla sponda orientale del lago. Nel 2011, il sito è stato proclamato Patrimonio dell’UNESCO.</a:t>
            </a:r>
          </a:p>
          <a:p>
            <a:pPr algn="just"/>
            <a:r>
              <a:rPr lang="it-IT" sz="1300" dirty="0">
                <a:solidFill>
                  <a:srgbClr val="047787"/>
                </a:solidFill>
                <a:latin typeface="Muli" panose="00000500000000000000"/>
              </a:rPr>
              <a:t>I resti delle Palafitta di Ledro rividero il sole dopo migliaia di anni nell’autunno del 1929, quando il livello del lago fu abbassato per i lavori della centrale idroelettrica in costruzione a Riva del Garda.</a:t>
            </a:r>
            <a:br>
              <a:rPr lang="it-IT" sz="1300" dirty="0">
                <a:solidFill>
                  <a:srgbClr val="047787"/>
                </a:solidFill>
                <a:latin typeface="Muli" panose="00000500000000000000"/>
              </a:rPr>
            </a:br>
            <a:r>
              <a:rPr lang="it-IT" sz="1300" dirty="0">
                <a:solidFill>
                  <a:srgbClr val="047787"/>
                </a:solidFill>
                <a:latin typeface="Muli" panose="00000500000000000000"/>
              </a:rPr>
              <a:t>Sulla sponda meridionale del lago affiorò una distesa di oltre diecimila pali, testimonianza di una delle più grandi stazioni preistoriche scoperte fino ad allora in Italia, nonché una delle più importanti – ancora oggi – in Europa. Il museo espone parte dei raffinati prodotti artigianali del villaggio palafitticolo, uno dei più importanti dell’arco alpino. La ricostruzione di quattro capanne, complete di arredi e suppellettili, riproducono uno spaccato di vita quotidiana preistorica all’interno della quale il visitatore può immergersi scoprendo come vivevano i propri antenati.</a:t>
            </a:r>
          </a:p>
        </p:txBody>
      </p:sp>
      <p:sp>
        <p:nvSpPr>
          <p:cNvPr id="13" name="CasellaDiTesto 12">
            <a:extLst>
              <a:ext uri="{FF2B5EF4-FFF2-40B4-BE49-F238E27FC236}">
                <a16:creationId xmlns:a16="http://schemas.microsoft.com/office/drawing/2014/main" id="{64E50DB9-620D-567D-AAB9-71B31E2185B1}"/>
              </a:ext>
            </a:extLst>
          </p:cNvPr>
          <p:cNvSpPr txBox="1"/>
          <p:nvPr/>
        </p:nvSpPr>
        <p:spPr>
          <a:xfrm>
            <a:off x="5135655" y="3376860"/>
            <a:ext cx="6155927" cy="3600986"/>
          </a:xfrm>
          <a:prstGeom prst="rect">
            <a:avLst/>
          </a:prstGeom>
          <a:noFill/>
        </p:spPr>
        <p:txBody>
          <a:bodyPr wrap="square" rtlCol="0">
            <a:spAutoFit/>
          </a:bodyPr>
          <a:lstStyle/>
          <a:p>
            <a:pPr fontAlgn="base"/>
            <a:r>
              <a:rPr lang="it-IT" b="1" dirty="0">
                <a:solidFill>
                  <a:srgbClr val="F19208"/>
                </a:solidFill>
                <a:latin typeface="Muli" panose="00000500000000000000" pitchFamily="2" charset="0"/>
              </a:rPr>
              <a:t>PALAFITTE DI FIAVE’</a:t>
            </a:r>
          </a:p>
          <a:p>
            <a:pPr algn="just"/>
            <a:r>
              <a:rPr lang="it-IT" sz="1300" dirty="0">
                <a:solidFill>
                  <a:srgbClr val="047787"/>
                </a:solidFill>
                <a:latin typeface="Muli" panose="00000500000000000000"/>
              </a:rPr>
              <a:t>Scoperte nella metà dell'800 in seguito a lavori di estrazione della torba, fanno parte del Patrimonio Mondiale dell'UNESCO</a:t>
            </a:r>
            <a:r>
              <a:rPr lang="it-IT" sz="1400" b="0" i="0" dirty="0">
                <a:solidFill>
                  <a:srgbClr val="373737"/>
                </a:solidFill>
                <a:effectLst/>
                <a:latin typeface="Roboto" panose="02000000000000000000" pitchFamily="2" charset="0"/>
              </a:rPr>
              <a:t>.</a:t>
            </a:r>
          </a:p>
          <a:p>
            <a:pPr algn="just"/>
            <a:r>
              <a:rPr lang="it-IT" sz="1300" dirty="0">
                <a:solidFill>
                  <a:srgbClr val="047787"/>
                </a:solidFill>
                <a:latin typeface="Muli" panose="00000500000000000000"/>
              </a:rPr>
              <a:t>Le</a:t>
            </a:r>
            <a:r>
              <a:rPr lang="it-IT" sz="1400" b="0" i="0" dirty="0">
                <a:solidFill>
                  <a:srgbClr val="373737"/>
                </a:solidFill>
                <a:effectLst/>
                <a:latin typeface="Roboto" panose="02000000000000000000" pitchFamily="2" charset="0"/>
              </a:rPr>
              <a:t> </a:t>
            </a:r>
            <a:r>
              <a:rPr lang="it-IT" sz="1300" dirty="0">
                <a:solidFill>
                  <a:srgbClr val="047787"/>
                </a:solidFill>
                <a:latin typeface="Muli" panose="00000500000000000000"/>
              </a:rPr>
              <a:t>palafitte di Fiavé, assieme alle palafitte di Ledro e ad altri 109 aree archeologiche, fanno parte del sito seriale e transnazionale "Siti palafitticoli preistorici dell’arco alpino” dal 2011 incluso nella Lista del Patrimonio Mondiale dell’UNESCO.</a:t>
            </a:r>
          </a:p>
          <a:p>
            <a:pPr algn="l"/>
            <a:r>
              <a:rPr lang="it-IT" sz="1300" dirty="0">
                <a:solidFill>
                  <a:srgbClr val="047787"/>
                </a:solidFill>
                <a:latin typeface="Muli" panose="00000500000000000000"/>
              </a:rPr>
              <a:t>A pochi passi dall'area archeologica si trova il </a:t>
            </a:r>
            <a:r>
              <a:rPr lang="it-IT" sz="1300" dirty="0">
                <a:solidFill>
                  <a:srgbClr val="047787"/>
                </a:solidFill>
                <a:latin typeface="Muli" panose="00000500000000000000"/>
                <a:hlinkClick r:id="rId5" tooltip="Link a Parco Archeo Natura">
                  <a:extLst>
                    <a:ext uri="{A12FA001-AC4F-418D-AE19-62706E023703}">
                      <ahyp:hlinkClr xmlns:ahyp="http://schemas.microsoft.com/office/drawing/2018/hyperlinkcolor" val="tx"/>
                    </a:ext>
                  </a:extLst>
                </a:hlinkClick>
              </a:rPr>
              <a:t>Parco Archeo Natura</a:t>
            </a:r>
            <a:r>
              <a:rPr lang="it-IT" sz="1300" dirty="0">
                <a:solidFill>
                  <a:srgbClr val="047787"/>
                </a:solidFill>
                <a:latin typeface="Muli" panose="00000500000000000000"/>
              </a:rPr>
              <a:t> : la visita è un affascinante viaggio nel tempo nell’atmosfera del villaggio palafitticolo dell'età del Bronzo lungo un percorso coinvolgente con capanne ricostruite in scala reale, installazioni, pannelli informativi, un centro visitatori con filmati e apparati multimediali, spazi dedicati alle famiglie e ai più piccoli.</a:t>
            </a:r>
          </a:p>
          <a:p>
            <a:pPr algn="l"/>
            <a:r>
              <a:rPr lang="it-IT" sz="1300" b="1" dirty="0">
                <a:solidFill>
                  <a:srgbClr val="047787"/>
                </a:solidFill>
                <a:latin typeface="Muli" panose="00000500000000000000"/>
              </a:rPr>
              <a:t>Dal Museo delle Palafitte di Fiavé all'area archeologica</a:t>
            </a:r>
            <a:br>
              <a:rPr lang="it-IT" sz="1300" dirty="0">
                <a:solidFill>
                  <a:srgbClr val="047787"/>
                </a:solidFill>
                <a:latin typeface="Muli" panose="00000500000000000000"/>
              </a:rPr>
            </a:br>
            <a:r>
              <a:rPr lang="it-IT" sz="1300" dirty="0">
                <a:solidFill>
                  <a:srgbClr val="047787"/>
                </a:solidFill>
                <a:latin typeface="Muli" panose="00000500000000000000"/>
              </a:rPr>
              <a:t>Il sito è raggiungibile a piedi dall'abitato di Fiavé, in circa 30 minuti, lungo un comodo percorso che parte da via 3 Novembre a poche centinaia di metri dal museo, oppure in automobile lungo la strada provinciale n.421 seguendo le indicazioni per Passo del Ballino - Riva del Garda con parcheggio presso il </a:t>
            </a:r>
            <a:r>
              <a:rPr lang="it-IT" sz="1300" dirty="0" err="1">
                <a:solidFill>
                  <a:srgbClr val="047787"/>
                </a:solidFill>
                <a:latin typeface="Muli" panose="00000500000000000000"/>
              </a:rPr>
              <a:t>Dos</a:t>
            </a:r>
            <a:r>
              <a:rPr lang="it-IT" sz="1300" dirty="0">
                <a:solidFill>
                  <a:srgbClr val="047787"/>
                </a:solidFill>
                <a:latin typeface="Muli" panose="00000500000000000000"/>
              </a:rPr>
              <a:t> </a:t>
            </a:r>
            <a:r>
              <a:rPr lang="it-IT" sz="1300" dirty="0" err="1">
                <a:solidFill>
                  <a:srgbClr val="047787"/>
                </a:solidFill>
                <a:latin typeface="Muli" panose="00000500000000000000"/>
              </a:rPr>
              <a:t>Gustinaci</a:t>
            </a:r>
            <a:r>
              <a:rPr lang="it-IT" sz="1300" dirty="0">
                <a:solidFill>
                  <a:srgbClr val="047787"/>
                </a:solidFill>
                <a:latin typeface="Muli" panose="00000500000000000000"/>
              </a:rPr>
              <a:t>.</a:t>
            </a:r>
          </a:p>
          <a:p>
            <a:pPr algn="just"/>
            <a:endParaRPr lang="it-IT" sz="1300" dirty="0">
              <a:solidFill>
                <a:srgbClr val="047787"/>
              </a:solidFill>
              <a:latin typeface="Muli" panose="00000500000000000000"/>
            </a:endParaRPr>
          </a:p>
        </p:txBody>
      </p:sp>
      <p:pic>
        <p:nvPicPr>
          <p:cNvPr id="1026" name="Picture 2">
            <a:extLst>
              <a:ext uri="{FF2B5EF4-FFF2-40B4-BE49-F238E27FC236}">
                <a16:creationId xmlns:a16="http://schemas.microsoft.com/office/drawing/2014/main" id="{C036D26D-F093-0AC4-7D9B-A35EBEB66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96" y="3429000"/>
            <a:ext cx="4942710" cy="3268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355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292233" y="279431"/>
            <a:ext cx="11520000" cy="7482857"/>
          </a:xfrm>
          <a:prstGeom prst="rect">
            <a:avLst/>
          </a:prstGeom>
        </p:spPr>
      </p:pic>
      <p:pic>
        <p:nvPicPr>
          <p:cNvPr id="2050" name="Picture 2" descr="In Val di Non, terra dei castelli per eccellenza in Italia, svetta per importanza lo splendido Castel Thun (foto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52000"/>
            <a:ext cx="4888440" cy="306296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277348" y="637313"/>
            <a:ext cx="6094289" cy="2677656"/>
          </a:xfrm>
          <a:prstGeom prst="rect">
            <a:avLst/>
          </a:prstGeom>
          <a:noFill/>
        </p:spPr>
        <p:txBody>
          <a:bodyPr wrap="square" rtlCol="0">
            <a:spAutoFit/>
          </a:bodyPr>
          <a:lstStyle/>
          <a:p>
            <a:pPr algn="just"/>
            <a:r>
              <a:rPr lang="it-IT" sz="1400" dirty="0">
                <a:solidFill>
                  <a:srgbClr val="047787"/>
                </a:solidFill>
                <a:latin typeface="Muli" panose="00000500000000000000"/>
              </a:rPr>
              <a:t>Un castello sontuoso, immerso tra i meleti della Val di Non. All’interno si possono ammirare gli arredi originali dal XVI secolo in poi, oltre a opere d’arte, armi, porcellane. Un must per chi ama la storia!</a:t>
            </a:r>
          </a:p>
          <a:p>
            <a:pPr algn="just"/>
            <a:r>
              <a:rPr lang="it-IT" sz="1400" dirty="0">
                <a:solidFill>
                  <a:srgbClr val="047787"/>
                </a:solidFill>
                <a:latin typeface="Muli" panose="00000500000000000000"/>
              </a:rPr>
              <a:t>Edificato nella metà del XIII secolo, il castello domina dalla sommità di una collina la Val di Non, che si colora del bianco dei meli in fiore in primavera. Per secoli il castello è stato la residenza dei </a:t>
            </a:r>
            <a:r>
              <a:rPr lang="it-IT" sz="1400" dirty="0" err="1">
                <a:solidFill>
                  <a:srgbClr val="047787"/>
                </a:solidFill>
                <a:latin typeface="Muli" panose="00000500000000000000"/>
              </a:rPr>
              <a:t>Thun</a:t>
            </a:r>
            <a:r>
              <a:rPr lang="it-IT" sz="1400" dirty="0">
                <a:solidFill>
                  <a:srgbClr val="047787"/>
                </a:solidFill>
                <a:latin typeface="Muli" panose="00000500000000000000"/>
              </a:rPr>
              <a:t>, una delle più antiche e potenti famiglie della nobiltà trentina.</a:t>
            </a:r>
          </a:p>
          <a:p>
            <a:pPr algn="just"/>
            <a:r>
              <a:rPr lang="it-IT" sz="1400" dirty="0">
                <a:solidFill>
                  <a:srgbClr val="047787"/>
                </a:solidFill>
                <a:latin typeface="Muli" panose="00000500000000000000"/>
              </a:rPr>
              <a:t>Ciò che colpisce, varcato l’ingresso, è il perfetto stato di conservazione degli arredi, tra cui spicca la meravigliosa Stanza del Vescovo, riccamente arredata e rivestita in pino cembro. Poi ci sono le collezioni d’arte, i mobili d’epoca, le armi, le porcellane, le carrozze… tutto contribuisce a far rivivere l'atmosfera dell'agiata vita dei nobili di campagna dei secoli passati.</a:t>
            </a:r>
            <a:endParaRPr lang="it-IT" sz="1400" dirty="0"/>
          </a:p>
        </p:txBody>
      </p:sp>
      <p:sp>
        <p:nvSpPr>
          <p:cNvPr id="8" name="CasellaDiTesto 7"/>
          <p:cNvSpPr txBox="1"/>
          <p:nvPr/>
        </p:nvSpPr>
        <p:spPr>
          <a:xfrm>
            <a:off x="5366326" y="216000"/>
            <a:ext cx="5894257"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CASTEL THUN - Val di Non </a:t>
            </a:r>
          </a:p>
        </p:txBody>
      </p:sp>
      <p:sp>
        <p:nvSpPr>
          <p:cNvPr id="3" name="AutoShape 4" descr="https://www.visittrentino.info/assets-database/30000-30999/30000-30099/image-thumb__445432__lightboximage/valle-dell-adige---trento---castello-del-buonconsiglio_30027.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CasellaDiTesto 10"/>
          <p:cNvSpPr txBox="1"/>
          <p:nvPr/>
        </p:nvSpPr>
        <p:spPr>
          <a:xfrm>
            <a:off x="5366326" y="3456000"/>
            <a:ext cx="6061376" cy="400110"/>
          </a:xfrm>
          <a:prstGeom prst="rect">
            <a:avLst/>
          </a:prstGeom>
          <a:noFill/>
        </p:spPr>
        <p:txBody>
          <a:bodyPr wrap="square" rtlCol="0">
            <a:spAutoFit/>
          </a:bodyPr>
          <a:lstStyle/>
          <a:p>
            <a:r>
              <a:rPr lang="it-IT" sz="2000" b="1" dirty="0">
                <a:solidFill>
                  <a:srgbClr val="F19208"/>
                </a:solidFill>
                <a:latin typeface="Muli" panose="00000500000000000000" pitchFamily="2" charset="0"/>
              </a:rPr>
              <a:t>CASTELLO DEL BUONCONSIGLIO - Trento </a:t>
            </a:r>
          </a:p>
        </p:txBody>
      </p:sp>
      <p:sp>
        <p:nvSpPr>
          <p:cNvPr id="12" name="CasellaDiTesto 11"/>
          <p:cNvSpPr txBox="1"/>
          <p:nvPr/>
        </p:nvSpPr>
        <p:spPr>
          <a:xfrm>
            <a:off x="5251565" y="3924000"/>
            <a:ext cx="6094289" cy="2592000"/>
          </a:xfrm>
          <a:prstGeom prst="rect">
            <a:avLst/>
          </a:prstGeom>
          <a:noFill/>
        </p:spPr>
        <p:txBody>
          <a:bodyPr wrap="square" rtlCol="0">
            <a:spAutoFit/>
          </a:bodyPr>
          <a:lstStyle/>
          <a:p>
            <a:pPr algn="just"/>
            <a:r>
              <a:rPr lang="it-IT" sz="1400" dirty="0">
                <a:solidFill>
                  <a:srgbClr val="047787"/>
                </a:solidFill>
                <a:latin typeface="Muli" panose="00000500000000000000"/>
              </a:rPr>
              <a:t>Con i suoi meravigliosi affreschi e le torri merlate, è il castello più importante del Trentino. Per secoli sede dei principi vescovi, oggi ospita le collezioni provinciali di arte e di archeologia.</a:t>
            </a:r>
          </a:p>
          <a:p>
            <a:pPr algn="just"/>
            <a:r>
              <a:rPr lang="it-IT" sz="1400" dirty="0">
                <a:solidFill>
                  <a:srgbClr val="047787"/>
                </a:solidFill>
                <a:latin typeface="Muli" panose="00000500000000000000"/>
              </a:rPr>
              <a:t>Saloni affrescati, logge affacciate sulla città, torri imponenti… Fino al 1803 è stato dimora dei principi vescovi, signori di Trento, mentre nel corso della Prima Guerra Mondiale è diventato tristemente noto perché nel suo cortile fu giustiziato il patriota e irredentista italiano Cesare Battisti. Oggi le sue sale ospitano numerose collezioni d’arte e archeologia, oltre a importanti mostre temporanee, mentre il suo giardino è l’ideale per una pausa rilassante. Molto ricco il calendario di attività didattiche, laboratori e proposte per le scuole.</a:t>
            </a:r>
          </a:p>
          <a:p>
            <a:pPr algn="just"/>
            <a:r>
              <a:rPr lang="it-IT" sz="1400" dirty="0">
                <a:solidFill>
                  <a:srgbClr val="047787"/>
                </a:solidFill>
                <a:latin typeface="Muli" panose="00000500000000000000"/>
              </a:rPr>
              <a:t>Ps: da non dimenticare la visita alla Torre dell’Aquila, le cui pareti sono affrescate con il celebre “Ciclo dei Mesi”, capolavoro del gotico internazionale.</a:t>
            </a:r>
          </a:p>
          <a:p>
            <a:pPr algn="just"/>
            <a:endParaRPr lang="it-IT" sz="1200" dirty="0"/>
          </a:p>
        </p:txBody>
      </p:sp>
      <p:pic>
        <p:nvPicPr>
          <p:cNvPr id="9" name="Immagine 8" descr="Immagine che contiene cielo, esterni, edificio, pietra&#10;&#10;Descrizione generata automaticamente">
            <a:extLst>
              <a:ext uri="{FF2B5EF4-FFF2-40B4-BE49-F238E27FC236}">
                <a16:creationId xmlns:a16="http://schemas.microsoft.com/office/drawing/2014/main" id="{04DCC013-7078-7AC7-93A4-4B018F85E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97" y="3376860"/>
            <a:ext cx="4888440" cy="3263034"/>
          </a:xfrm>
          <a:prstGeom prst="rect">
            <a:avLst/>
          </a:prstGeom>
        </p:spPr>
      </p:pic>
    </p:spTree>
    <p:extLst>
      <p:ext uri="{BB962C8B-B14F-4D97-AF65-F5344CB8AC3E}">
        <p14:creationId xmlns:p14="http://schemas.microsoft.com/office/powerpoint/2010/main" val="1261403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a:extLst>
              <a:ext uri="{FF2B5EF4-FFF2-40B4-BE49-F238E27FC236}">
                <a16:creationId xmlns:a16="http://schemas.microsoft.com/office/drawing/2014/main" id="{ED947602-3B9E-62D2-D321-55FDA9B666A1}"/>
              </a:ext>
            </a:extLst>
          </p:cNvPr>
          <p:cNvGrpSpPr/>
          <p:nvPr/>
        </p:nvGrpSpPr>
        <p:grpSpPr>
          <a:xfrm>
            <a:off x="11387903" y="0"/>
            <a:ext cx="804097" cy="6858000"/>
            <a:chOff x="11387902" y="1"/>
            <a:chExt cx="804097" cy="6858000"/>
          </a:xfrm>
        </p:grpSpPr>
        <p:sp>
          <p:nvSpPr>
            <p:cNvPr id="6" name="CasellaDiTesto 5">
              <a:extLst>
                <a:ext uri="{FF2B5EF4-FFF2-40B4-BE49-F238E27FC236}">
                  <a16:creationId xmlns:a16="http://schemas.microsoft.com/office/drawing/2014/main" id="{4A16CB5F-BFE1-50A6-C94F-8FD243429432}"/>
                </a:ext>
              </a:extLst>
            </p:cNvPr>
            <p:cNvSpPr txBox="1"/>
            <p:nvPr/>
          </p:nvSpPr>
          <p:spPr>
            <a:xfrm rot="5400000">
              <a:off x="8360951" y="3026952"/>
              <a:ext cx="6858000" cy="804097"/>
            </a:xfrm>
            <a:prstGeom prst="rect">
              <a:avLst/>
            </a:prstGeom>
            <a:solidFill>
              <a:srgbClr val="047787"/>
            </a:solidFill>
          </p:spPr>
          <p:txBody>
            <a:bodyPr wrap="square" lIns="0" tIns="252000" rIns="1260000" bIns="252000" rtlCol="0">
              <a:spAutoFit/>
            </a:bodyPr>
            <a:lstStyle/>
            <a:p>
              <a:pPr algn="r"/>
              <a:r>
                <a:rPr lang="it-IT" dirty="0" err="1">
                  <a:solidFill>
                    <a:srgbClr val="F29208"/>
                  </a:solidFill>
                  <a:latin typeface="Muli" panose="00000500000000000000" pitchFamily="2" charset="0"/>
                </a:rPr>
                <a:t>Orizzontegiovani</a:t>
              </a:r>
              <a:r>
                <a:rPr lang="it-IT" dirty="0">
                  <a:solidFill>
                    <a:srgbClr val="F29208"/>
                  </a:solidFill>
                  <a:latin typeface="Muli" panose="00000500000000000000" pitchFamily="2" charset="0"/>
                </a:rPr>
                <a:t>  </a:t>
              </a:r>
              <a:r>
                <a:rPr lang="it-IT" dirty="0">
                  <a:latin typeface="Muli" panose="00000500000000000000" pitchFamily="2" charset="0"/>
                </a:rPr>
                <a:t> </a:t>
              </a:r>
              <a:r>
                <a:rPr lang="it-IT" sz="1200" dirty="0">
                  <a:solidFill>
                    <a:srgbClr val="92B44E"/>
                  </a:solidFill>
                  <a:latin typeface="Muli" panose="00000500000000000000" pitchFamily="2" charset="0"/>
                </a:rPr>
                <a:t>cooperativa di comunità</a:t>
              </a:r>
            </a:p>
          </p:txBody>
        </p:sp>
        <p:pic>
          <p:nvPicPr>
            <p:cNvPr id="14" name="Immagine 13">
              <a:extLst>
                <a:ext uri="{FF2B5EF4-FFF2-40B4-BE49-F238E27FC236}">
                  <a16:creationId xmlns:a16="http://schemas.microsoft.com/office/drawing/2014/main" id="{61DCEF5B-003E-D873-9A7F-88A4401DDD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29951" y="6017478"/>
              <a:ext cx="720000" cy="622417"/>
            </a:xfrm>
            <a:prstGeom prst="rect">
              <a:avLst/>
            </a:prstGeom>
          </p:spPr>
        </p:pic>
      </p:grpSp>
      <p:pic>
        <p:nvPicPr>
          <p:cNvPr id="18" name="Immagine 17">
            <a:extLst>
              <a:ext uri="{FF2B5EF4-FFF2-40B4-BE49-F238E27FC236}">
                <a16:creationId xmlns:a16="http://schemas.microsoft.com/office/drawing/2014/main" id="{E228F3B9-A02B-692D-3D02-3DBE6001709B}"/>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rot="-600000">
            <a:off x="4123327" y="1481385"/>
            <a:ext cx="5512683" cy="3580783"/>
          </a:xfrm>
          <a:prstGeom prst="rect">
            <a:avLst/>
          </a:prstGeom>
        </p:spPr>
      </p:pic>
      <p:sp>
        <p:nvSpPr>
          <p:cNvPr id="2" name="CasellaDiTesto 1"/>
          <p:cNvSpPr txBox="1"/>
          <p:nvPr/>
        </p:nvSpPr>
        <p:spPr>
          <a:xfrm>
            <a:off x="5007675" y="787558"/>
            <a:ext cx="6336768" cy="8186857"/>
          </a:xfrm>
          <a:prstGeom prst="rect">
            <a:avLst/>
          </a:prstGeom>
          <a:noFill/>
        </p:spPr>
        <p:txBody>
          <a:bodyPr wrap="square" rtlCol="0">
            <a:spAutoFit/>
          </a:bodyPr>
          <a:lstStyle/>
          <a:p>
            <a:r>
              <a:rPr lang="it-IT" sz="1200" dirty="0">
                <a:solidFill>
                  <a:srgbClr val="047787"/>
                </a:solidFill>
                <a:latin typeface="Muli" panose="00000500000000000000"/>
              </a:rPr>
              <a:t>L’ escursione ci porta a visitare due strutture dello sbarramento di Lardaro – forte Larino e forte Corno – entrambi da poco restaurati. Il panoramico sentiero che li collega consente di ripercorrere l’evoluzione delle fortificazioni fra metà ‘800 e inizi ‘900. Forte Larino venne costruito tra il 1860 e il 1861 con blocchi di granito lavorati a scalpello e, per alcune parti, in mattoni. All’interno erano previste le cannoniere, i depositi e le cucine; un fossato esterno garantiva la difesa ravvicinata. Attualmente il forte è aperto solo in alcuni periodi dell’anno (apertura su richiesta). Al termine della visita, oltrepassati gli edifici realizzati a supporto del forte (oggi punto di appoggio per attività culturali e didattiche), ci si addentra nel bosco, imboccando un comodo sentiero. Il primo tratto, piuttosto tranquillo, consente di ammirare la cascata del rio </a:t>
            </a:r>
            <a:r>
              <a:rPr lang="it-IT" sz="1200" dirty="0" err="1">
                <a:solidFill>
                  <a:srgbClr val="047787"/>
                </a:solidFill>
                <a:latin typeface="Muli" panose="00000500000000000000"/>
              </a:rPr>
              <a:t>Revegler</a:t>
            </a:r>
            <a:r>
              <a:rPr lang="it-IT" sz="1200" dirty="0">
                <a:solidFill>
                  <a:srgbClr val="047787"/>
                </a:solidFill>
                <a:latin typeface="Muli" panose="00000500000000000000"/>
              </a:rPr>
              <a:t>. Ben presto il tracciato si fa più ripido e stretto e, inerpicandosi lungo il versante roccioso, permette di guadagnare velocemente quota. Nei punti più esposti alcune scalette in metallo facilitano la salita mentre le panchine collocate lungo il percorso invitano alla sosta e permettono di riprendere fiato. La fatica è ricompensata dal panorama che via via si apre sui paesi del fondovalle e sulle cime dei monti. Il percorso culmina a forte Corno dove una tettoia in legno consente di consumare in tranquillità un pranzo al sacco o uno spuntino.</a:t>
            </a:r>
            <a:br>
              <a:rPr lang="it-IT" sz="1200" dirty="0">
                <a:solidFill>
                  <a:srgbClr val="047787"/>
                </a:solidFill>
                <a:latin typeface="Muli" panose="00000500000000000000"/>
              </a:rPr>
            </a:br>
            <a:r>
              <a:rPr lang="it-IT" sz="1200" dirty="0">
                <a:solidFill>
                  <a:srgbClr val="047787"/>
                </a:solidFill>
                <a:latin typeface="Muli" panose="00000500000000000000"/>
              </a:rPr>
              <a:t>L’imponente forte, costruito tra il 1883 e il 1890, garantiva il controllo della Valle del Chiese e dell’ingresso della Valle di Daone. La struttura si articola in 5 livelli e in oltre 50 locali. La parte alta ospitava magazzini, dormitori, una colombaia (luogo nel quale, durante i bombardamenti, potevano venir riposte le salme dei soldati caduti) e altri locali di servizio. L’armamento era invece collocato nella parte inferiore. Nel 1909-10 venne rimodernato: il forte fu dotato di 3 obici in cupola corazzata girevole e di 2 osservatori in cupola.  A ridosso della guerra, poco sopra la struttura, vennero scavate nella roccia delle postazioni di artiglieria in caverna, nelle quali vennero trasferite le artiglierie del forte; le gallerie di Peschiera non sono attualmente accessibili . </a:t>
            </a:r>
          </a:p>
          <a:p>
            <a:pPr algn="just"/>
            <a:r>
              <a:rPr lang="it-IT" sz="1200" dirty="0">
                <a:solidFill>
                  <a:srgbClr val="047787"/>
                </a:solidFill>
                <a:latin typeface="Muli" panose="00000500000000000000"/>
              </a:rPr>
              <a:t>A ridosso della guerra, poco sopra la struttura vennero scavate nella roccia delle postazioni di artiglieria in caverna, nelle quali vennero trasferite le artiglierie del forte; le gallerie di Peschiera non sono attualmente accessibili.</a:t>
            </a:r>
          </a:p>
          <a:p>
            <a:pPr algn="just"/>
            <a:r>
              <a:rPr lang="it-IT" sz="1200" dirty="0">
                <a:solidFill>
                  <a:srgbClr val="047787"/>
                </a:solidFill>
                <a:latin typeface="Muli" panose="00000500000000000000"/>
              </a:rPr>
              <a:t>All’interno del forte è stato recentemente allestito un percorso multimediale con immagini e informazioni sulla storia della struttura, realizzato dal </a:t>
            </a:r>
            <a:r>
              <a:rPr lang="it-IT" sz="1200" dirty="0">
                <a:solidFill>
                  <a:srgbClr val="047787"/>
                </a:solidFill>
                <a:latin typeface="Muli" panose="00000500000000000000"/>
                <a:hlinkClick r:id="rId4">
                  <a:extLst>
                    <a:ext uri="{A12FA001-AC4F-418D-AE19-62706E023703}">
                      <ahyp:hlinkClr xmlns:ahyp="http://schemas.microsoft.com/office/drawing/2018/hyperlinkcolor" val="tx"/>
                    </a:ext>
                  </a:extLst>
                </a:hlinkClick>
              </a:rPr>
              <a:t>Dipartimento di Ingegneria Civile Ambientale e Meccanica dell’Università di Trento.</a:t>
            </a:r>
            <a:endParaRPr lang="it-IT" sz="1200" dirty="0">
              <a:solidFill>
                <a:srgbClr val="047787"/>
              </a:solidFill>
              <a:latin typeface="Muli" panose="00000500000000000000"/>
            </a:endParaRPr>
          </a:p>
          <a:p>
            <a:pPr algn="just"/>
            <a:r>
              <a:rPr lang="it-IT" sz="1200" dirty="0">
                <a:solidFill>
                  <a:srgbClr val="047787"/>
                </a:solidFill>
                <a:latin typeface="Muli" panose="00000500000000000000"/>
              </a:rPr>
              <a:t>Anche forte Corno è aperto solo in alcuni periodi</a:t>
            </a:r>
          </a:p>
          <a:p>
            <a:pPr algn="just"/>
            <a:r>
              <a:rPr lang="it-IT" sz="1200" dirty="0">
                <a:solidFill>
                  <a:srgbClr val="047787"/>
                </a:solidFill>
                <a:latin typeface="Muli" panose="00000500000000000000"/>
              </a:rPr>
              <a:t>Il rientro a forte Larino avviene attraverso il percorso dell’andata.</a:t>
            </a:r>
          </a:p>
          <a:p>
            <a:pPr algn="just"/>
            <a:endParaRPr lang="it-IT" sz="1200" dirty="0">
              <a:solidFill>
                <a:srgbClr val="047787"/>
              </a:solidFill>
              <a:latin typeface="Muli" panose="00000500000000000000"/>
            </a:endParaRPr>
          </a:p>
          <a:p>
            <a:pPr algn="l"/>
            <a:endParaRPr lang="it-IT" sz="1400" dirty="0">
              <a:solidFill>
                <a:srgbClr val="047787"/>
              </a:solidFill>
              <a:latin typeface="Muli" panose="00000500000000000000"/>
            </a:endParaRPr>
          </a:p>
          <a:p>
            <a:pPr algn="l"/>
            <a:endParaRPr lang="it-IT" sz="1400" dirty="0">
              <a:solidFill>
                <a:srgbClr val="047787"/>
              </a:solidFill>
              <a:latin typeface="Muli" panose="00000500000000000000"/>
            </a:endParaRPr>
          </a:p>
          <a:p>
            <a:pPr algn="l"/>
            <a:endParaRPr lang="it-IT" sz="1400" dirty="0">
              <a:solidFill>
                <a:srgbClr val="047787"/>
              </a:solidFill>
              <a:latin typeface="Muli" panose="00000500000000000000"/>
            </a:endParaRPr>
          </a:p>
          <a:p>
            <a:pPr algn="l"/>
            <a:endParaRPr lang="it-IT" sz="1400" dirty="0">
              <a:solidFill>
                <a:srgbClr val="047787"/>
              </a:solidFill>
              <a:latin typeface="Muli" panose="00000500000000000000"/>
            </a:endParaRPr>
          </a:p>
          <a:p>
            <a:pPr algn="l"/>
            <a:endParaRPr lang="it-IT" sz="1400" dirty="0">
              <a:solidFill>
                <a:srgbClr val="047787"/>
              </a:solidFill>
              <a:latin typeface="Muli" panose="00000500000000000000"/>
            </a:endParaRPr>
          </a:p>
          <a:p>
            <a:pPr algn="l"/>
            <a:endParaRPr lang="it-IT" sz="1400" dirty="0">
              <a:solidFill>
                <a:srgbClr val="047787"/>
              </a:solidFill>
              <a:latin typeface="Muli" panose="00000500000000000000"/>
            </a:endParaRPr>
          </a:p>
          <a:p>
            <a:pPr algn="l"/>
            <a:endParaRPr lang="it-IT" sz="1400" dirty="0">
              <a:solidFill>
                <a:srgbClr val="047787"/>
              </a:solidFill>
              <a:latin typeface="Muli" panose="00000500000000000000"/>
            </a:endParaRPr>
          </a:p>
          <a:p>
            <a:pPr algn="l"/>
            <a:br>
              <a:rPr lang="it-IT" sz="1400" dirty="0">
                <a:solidFill>
                  <a:srgbClr val="047787"/>
                </a:solidFill>
                <a:latin typeface="Muli" panose="00000500000000000000"/>
              </a:rPr>
            </a:br>
            <a:endParaRPr lang="it-IT" sz="1400" dirty="0">
              <a:solidFill>
                <a:srgbClr val="047787"/>
              </a:solidFill>
              <a:latin typeface="Muli" panose="00000500000000000000"/>
            </a:endParaRPr>
          </a:p>
          <a:p>
            <a:pPr algn="just"/>
            <a:endParaRPr lang="it-IT" sz="1400" dirty="0">
              <a:solidFill>
                <a:srgbClr val="047787"/>
              </a:solidFill>
              <a:latin typeface="Muli" panose="00000500000000000000"/>
            </a:endParaRPr>
          </a:p>
        </p:txBody>
      </p:sp>
      <p:sp>
        <p:nvSpPr>
          <p:cNvPr id="8" name="CasellaDiTesto 7"/>
          <p:cNvSpPr txBox="1"/>
          <p:nvPr/>
        </p:nvSpPr>
        <p:spPr>
          <a:xfrm>
            <a:off x="5251366" y="205980"/>
            <a:ext cx="5894257" cy="400110"/>
          </a:xfrm>
          <a:prstGeom prst="rect">
            <a:avLst/>
          </a:prstGeom>
          <a:noFill/>
        </p:spPr>
        <p:txBody>
          <a:bodyPr wrap="square" rtlCol="0">
            <a:spAutoFit/>
          </a:bodyPr>
          <a:lstStyle/>
          <a:p>
            <a:pPr algn="l"/>
            <a:r>
              <a:rPr lang="it-IT" sz="2000" b="1" dirty="0">
                <a:solidFill>
                  <a:srgbClr val="F19208"/>
                </a:solidFill>
                <a:latin typeface="Muli" panose="00000500000000000000" pitchFamily="2" charset="0"/>
              </a:rPr>
              <a:t>DA FORTE LARINO A FORTE CORNO </a:t>
            </a:r>
          </a:p>
        </p:txBody>
      </p:sp>
      <p:sp>
        <p:nvSpPr>
          <p:cNvPr id="3" name="AutoShape 4" descr="https://www.visittrentino.info/assets-database/30000-30999/30000-30099/image-thumb__445432__lightboximage/valle-dell-adige---trento---castello-del-buonconsiglio_30027.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28" name="Picture 4">
            <a:extLst>
              <a:ext uri="{FF2B5EF4-FFF2-40B4-BE49-F238E27FC236}">
                <a16:creationId xmlns:a16="http://schemas.microsoft.com/office/drawing/2014/main" id="{4550D809-F572-BCF8-FF83-30D9D09F3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491" y="787558"/>
            <a:ext cx="4824184" cy="2640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0AFB2A0-D95C-1A0C-8C59-0AB404EEE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19" y="3529072"/>
            <a:ext cx="4824184" cy="269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66999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1409</TotalTime>
  <Words>5732</Words>
  <Application>Microsoft Office PowerPoint</Application>
  <PresentationFormat>Widescreen</PresentationFormat>
  <Paragraphs>264</Paragraphs>
  <Slides>30</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30</vt:i4>
      </vt:variant>
    </vt:vector>
  </HeadingPairs>
  <TitlesOfParts>
    <vt:vector size="40" baseType="lpstr">
      <vt:lpstr>Adobe Garamond Pro</vt:lpstr>
      <vt:lpstr>Arial</vt:lpstr>
      <vt:lpstr>Calibri</vt:lpstr>
      <vt:lpstr>Calibri Light</vt:lpstr>
      <vt:lpstr>Muli</vt:lpstr>
      <vt:lpstr>Muli Light</vt:lpstr>
      <vt:lpstr>Roboto</vt:lpstr>
      <vt:lpstr>RobotoBold</vt:lpstr>
      <vt:lpstr>RobotoLight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Comunicazione</dc:creator>
  <cp:lastModifiedBy>Promozione</cp:lastModifiedBy>
  <cp:revision>96</cp:revision>
  <dcterms:created xsi:type="dcterms:W3CDTF">2022-07-25T13:00:05Z</dcterms:created>
  <dcterms:modified xsi:type="dcterms:W3CDTF">2024-03-31T20:41:40Z</dcterms:modified>
</cp:coreProperties>
</file>